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7" r:id="rId1"/>
  </p:sldMasterIdLst>
  <p:notesMasterIdLst>
    <p:notesMasterId r:id="rId41"/>
  </p:notesMasterIdLst>
  <p:handoutMasterIdLst>
    <p:handoutMasterId r:id="rId42"/>
  </p:handoutMasterIdLst>
  <p:sldIdLst>
    <p:sldId id="334" r:id="rId2"/>
    <p:sldId id="398" r:id="rId3"/>
    <p:sldId id="400" r:id="rId4"/>
    <p:sldId id="401" r:id="rId5"/>
    <p:sldId id="402" r:id="rId6"/>
    <p:sldId id="406" r:id="rId7"/>
    <p:sldId id="404" r:id="rId8"/>
    <p:sldId id="422" r:id="rId9"/>
    <p:sldId id="407" r:id="rId10"/>
    <p:sldId id="408" r:id="rId11"/>
    <p:sldId id="423" r:id="rId12"/>
    <p:sldId id="424" r:id="rId13"/>
    <p:sldId id="425" r:id="rId14"/>
    <p:sldId id="410" r:id="rId15"/>
    <p:sldId id="437" r:id="rId16"/>
    <p:sldId id="427" r:id="rId17"/>
    <p:sldId id="411" r:id="rId18"/>
    <p:sldId id="428" r:id="rId19"/>
    <p:sldId id="412" r:id="rId20"/>
    <p:sldId id="413" r:id="rId21"/>
    <p:sldId id="415" r:id="rId22"/>
    <p:sldId id="416" r:id="rId23"/>
    <p:sldId id="430" r:id="rId24"/>
    <p:sldId id="417" r:id="rId25"/>
    <p:sldId id="431" r:id="rId26"/>
    <p:sldId id="418" r:id="rId27"/>
    <p:sldId id="420" r:id="rId28"/>
    <p:sldId id="433" r:id="rId29"/>
    <p:sldId id="443" r:id="rId30"/>
    <p:sldId id="419" r:id="rId31"/>
    <p:sldId id="434" r:id="rId32"/>
    <p:sldId id="421" r:id="rId33"/>
    <p:sldId id="435" r:id="rId34"/>
    <p:sldId id="429" r:id="rId35"/>
    <p:sldId id="441" r:id="rId36"/>
    <p:sldId id="440" r:id="rId37"/>
    <p:sldId id="442" r:id="rId38"/>
    <p:sldId id="438" r:id="rId39"/>
    <p:sldId id="439" r:id="rId40"/>
  </p:sldIdLst>
  <p:sldSz cx="2743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80" autoAdjust="0"/>
    <p:restoredTop sz="85781" autoAdjust="0"/>
  </p:normalViewPr>
  <p:slideViewPr>
    <p:cSldViewPr>
      <p:cViewPr>
        <p:scale>
          <a:sx n="40" d="100"/>
          <a:sy n="40" d="100"/>
        </p:scale>
        <p:origin x="-96" y="-1356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32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56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9425E90C-E90E-48A1-8ABB-92FD085AC90C}" type="datetimeFigureOut">
              <a:rPr lang="en-US" smtClean="0"/>
              <a:pPr/>
              <a:t>4/12/2012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719138"/>
            <a:ext cx="14400213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1230"/>
            <a:ext cx="5852160" cy="4320213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285DF4C-07A2-47D8-A95A-E3FD07B854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8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24556010" y="3960055"/>
            <a:ext cx="1892949" cy="38826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1632" y="776289"/>
            <a:ext cx="24188736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1632" y="2250280"/>
            <a:ext cx="24188736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114800" y="6012657"/>
            <a:ext cx="17373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14800" y="5650705"/>
            <a:ext cx="17373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5176741" y="5752308"/>
            <a:ext cx="15087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7A62E98-2C41-4F8D-9DFC-C72EDF506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345400" y="381000"/>
            <a:ext cx="571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81000"/>
            <a:ext cx="18745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7494"/>
            <a:ext cx="246888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82808"/>
            <a:ext cx="24688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374368" y="6480048"/>
            <a:ext cx="6400800" cy="301752"/>
          </a:xfr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80970"/>
            <a:ext cx="12780168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21102" y="7035"/>
            <a:ext cx="27389796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24556010" y="-984738"/>
            <a:ext cx="1892949" cy="38826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66896" y="6477000"/>
            <a:ext cx="6400800" cy="304800"/>
          </a:xfr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58128" y="6480970"/>
            <a:ext cx="12780168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353168" y="809625"/>
            <a:ext cx="1508760" cy="300831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19406384" y="9381"/>
            <a:ext cx="80185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5"/>
            <a:ext cx="27410898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5"/>
            <a:ext cx="21717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33536"/>
            <a:ext cx="11658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22438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722438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400800" cy="301752"/>
          </a:xfr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480969"/>
            <a:ext cx="12780168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768560" y="6480969"/>
            <a:ext cx="1508760" cy="301752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94" y="290732"/>
            <a:ext cx="3200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5018" y="290732"/>
            <a:ext cx="1743072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095018" y="3427124"/>
            <a:ext cx="1743072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66690" y="290732"/>
            <a:ext cx="2057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6690" y="3427124"/>
            <a:ext cx="2057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391656" cy="301752"/>
          </a:xfr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480969"/>
            <a:ext cx="12783312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768560" y="6483096"/>
            <a:ext cx="1508760" cy="301752"/>
          </a:xfrm>
        </p:spPr>
        <p:txBody>
          <a:bodyPr/>
          <a:lstStyle>
            <a:lvl1pPr algn="ctr">
              <a:defRPr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400800" cy="301752"/>
          </a:xfr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71600" y="6481891"/>
            <a:ext cx="12780168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768560" y="6480969"/>
            <a:ext cx="1508760" cy="301752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367664"/>
            <a:ext cx="2743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407568" y="367664"/>
            <a:ext cx="7315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53750" y="320040"/>
            <a:ext cx="1582826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836928" y="6556248"/>
            <a:ext cx="6400800" cy="301752"/>
          </a:xfrm>
        </p:spPr>
        <p:txBody>
          <a:bodyPr/>
          <a:lstStyle>
            <a:lvl1pPr>
              <a:defRPr sz="900"/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7568" y="6556248"/>
            <a:ext cx="15429360" cy="301752"/>
          </a:xfrm>
        </p:spPr>
        <p:txBody>
          <a:bodyPr/>
          <a:lstStyle>
            <a:lvl1pPr>
              <a:defRPr sz="900"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231728" y="6556248"/>
            <a:ext cx="1508760" cy="301752"/>
          </a:xfrm>
        </p:spPr>
        <p:txBody>
          <a:bodyPr/>
          <a:lstStyle>
            <a:lvl1pPr>
              <a:defRPr sz="900"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50896"/>
            <a:ext cx="2743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14711" y="373966"/>
            <a:ext cx="2200046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5867400"/>
            <a:ext cx="2200046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324576" y="6556248"/>
            <a:ext cx="6309360" cy="301752"/>
          </a:xfrm>
        </p:spPr>
        <p:txBody>
          <a:bodyPr/>
          <a:lstStyle>
            <a:lvl1pPr>
              <a:defRPr sz="900"/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1296" y="6557169"/>
            <a:ext cx="14844216" cy="301752"/>
          </a:xfrm>
        </p:spPr>
        <p:txBody>
          <a:bodyPr/>
          <a:lstStyle>
            <a:lvl1pPr>
              <a:defRPr sz="900"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651576" y="6556248"/>
            <a:ext cx="1097280" cy="301752"/>
          </a:xfrm>
        </p:spPr>
        <p:txBody>
          <a:bodyPr/>
          <a:lstStyle>
            <a:lvl1pPr algn="ctr">
              <a:defRPr sz="900"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21102" y="14069"/>
            <a:ext cx="27389796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5"/>
            <a:ext cx="27410898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9406384" y="4948410"/>
            <a:ext cx="80185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71600" y="267494"/>
            <a:ext cx="24688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71600" y="1882808"/>
            <a:ext cx="24688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4374368" y="6480969"/>
            <a:ext cx="6400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4/12/2012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71600" y="6481891"/>
            <a:ext cx="12780168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2768560" y="6480969"/>
            <a:ext cx="15087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10" r:id="rId12"/>
    <p:sldLayoutId id="2147484111" r:id="rId13"/>
    <p:sldLayoutId id="2147484113" r:id="rId14"/>
    <p:sldLayoutId id="2147484114" r:id="rId15"/>
    <p:sldLayoutId id="2147484115" r:id="rId16"/>
    <p:sldLayoutId id="2147484117" r:id="rId17"/>
    <p:sldLayoutId id="2147484118" r:id="rId18"/>
    <p:sldLayoutId id="2147484119" r:id="rId19"/>
    <p:sldLayoutId id="2147484120" r:id="rId20"/>
    <p:sldLayoutId id="2147484121" r:id="rId21"/>
    <p:sldLayoutId id="2147484123" r:id="rId22"/>
    <p:sldLayoutId id="2147484124" r:id="rId23"/>
    <p:sldLayoutId id="2147484125" r:id="rId24"/>
    <p:sldLayoutId id="2147484126" r:id="rId25"/>
    <p:sldLayoutId id="2147484127" r:id="rId26"/>
    <p:sldLayoutId id="2147484128" r:id="rId27"/>
    <p:sldLayoutId id="2147484129" r:id="rId28"/>
    <p:sldLayoutId id="2147484130" r:id="rId29"/>
    <p:sldLayoutId id="2147484131" r:id="rId30"/>
    <p:sldLayoutId id="2147484132" r:id="rId31"/>
    <p:sldLayoutId id="2147484133" r:id="rId32"/>
    <p:sldLayoutId id="2147484134" r:id="rId3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0" y="1600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0" y="30844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7" name="TextBox 6"/>
          <p:cNvSpPr txBox="1"/>
          <p:nvPr/>
        </p:nvSpPr>
        <p:spPr>
          <a:xfrm>
            <a:off x="0" y="868501"/>
            <a:ext cx="4038600" cy="32853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PROJECT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0" y="1676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BREADTH TOPICS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RENEWABLE ENERGY/ELECTRICAL BREADTH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STRUCTURAL IMPACT ANALYSIS</a:t>
            </a:r>
          </a:p>
        </p:txBody>
      </p:sp>
    </p:spTree>
    <p:extLst>
      <p:ext uri="{BB962C8B-B14F-4D97-AF65-F5344CB8AC3E}">
        <p14:creationId xmlns:p14="http://schemas.microsoft.com/office/powerpoint/2010/main" val="24152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72600" y="1219200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Incorporating Photovoltaic systems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Problem Id: 		High Electric energy Usage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			No sustainable systems incorporated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			Great potential for Renewable Energy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			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Proposal:		Generate sustainable energy</a:t>
            </a:r>
          </a:p>
          <a:p>
            <a:r>
              <a:rPr lang="en-US" sz="2400" dirty="0" smtClean="0"/>
              <a:t>			Determine Feasibility of a PV system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3"/>
          <a:stretch>
            <a:fillRect/>
          </a:stretch>
        </p:blipFill>
        <p:spPr>
          <a:xfrm>
            <a:off x="18897600" y="3962400"/>
            <a:ext cx="7944743" cy="25908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057400"/>
            <a:ext cx="4191000" cy="29635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4" cstate="print"/>
          <a:srcRect l="1965" r="3702"/>
          <a:stretch>
            <a:fillRect/>
          </a:stretch>
        </p:blipFill>
        <p:spPr bwMode="auto">
          <a:xfrm>
            <a:off x="19094866" y="1143000"/>
            <a:ext cx="3460334" cy="26733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/>
          <p:nvPr/>
        </p:nvPicPr>
        <p:blipFill rotWithShape="1">
          <a:blip r:embed="rId5" cstate="print"/>
          <a:srcRect l="3125" t="4424" r="4018" b="6532"/>
          <a:stretch/>
        </p:blipFill>
        <p:spPr bwMode="auto">
          <a:xfrm>
            <a:off x="23241000" y="1215585"/>
            <a:ext cx="3352800" cy="2594415"/>
          </a:xfrm>
          <a:prstGeom prst="rect">
            <a:avLst/>
          </a:prstGeom>
          <a:ln w="38100" cap="sq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 useBgFill="1">
        <p:nvSpPr>
          <p:cNvPr id="10" name="TextBox 9"/>
          <p:cNvSpPr txBox="1"/>
          <p:nvPr/>
        </p:nvSpPr>
        <p:spPr>
          <a:xfrm>
            <a:off x="0" y="762000"/>
            <a:ext cx="4267200" cy="3768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20" name="TextBox 19"/>
          <p:cNvSpPr txBox="1"/>
          <p:nvPr/>
        </p:nvSpPr>
        <p:spPr>
          <a:xfrm>
            <a:off x="0" y="761046"/>
            <a:ext cx="41910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</p:spTree>
    <p:extLst>
      <p:ext uri="{BB962C8B-B14F-4D97-AF65-F5344CB8AC3E}">
        <p14:creationId xmlns:p14="http://schemas.microsoft.com/office/powerpoint/2010/main" val="37315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68000" y="914400"/>
            <a:ext cx="6781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algn="ctr"/>
            <a:endParaRPr lang="en-US" sz="2000" dirty="0" smtClean="0"/>
          </a:p>
          <a:p>
            <a:pPr marL="317500" algn="ctr"/>
            <a:r>
              <a:rPr lang="en-US" sz="2000" dirty="0" smtClean="0"/>
              <a:t>Solar Analysis</a:t>
            </a:r>
          </a:p>
          <a:p>
            <a:pPr marL="317500" algn="ctr"/>
            <a:endParaRPr lang="en-US" sz="2000" dirty="0" smtClean="0"/>
          </a:p>
          <a:p>
            <a:r>
              <a:rPr lang="en-US" sz="2000" b="1" dirty="0" smtClean="0"/>
              <a:t>Project location:	Harrisburg, PA</a:t>
            </a:r>
            <a:endParaRPr lang="en-US" sz="2000" dirty="0" smtClean="0"/>
          </a:p>
          <a:p>
            <a:r>
              <a:rPr lang="en-US" sz="2000" b="1" dirty="0" smtClean="0"/>
              <a:t>Latitude:		</a:t>
            </a:r>
            <a:r>
              <a:rPr lang="en-US" sz="2000" dirty="0" smtClean="0"/>
              <a:t>N 40° 22’ </a:t>
            </a:r>
          </a:p>
          <a:p>
            <a:r>
              <a:rPr lang="en-US" sz="2000" b="1" dirty="0" smtClean="0"/>
              <a:t>Longitude:		</a:t>
            </a:r>
            <a:r>
              <a:rPr lang="en-US" sz="2000" dirty="0" smtClean="0"/>
              <a:t>W 76° 85’</a:t>
            </a:r>
          </a:p>
          <a:p>
            <a:r>
              <a:rPr lang="en-US" sz="2000" b="1" dirty="0" smtClean="0"/>
              <a:t>Optimum Orientation:	</a:t>
            </a:r>
            <a:r>
              <a:rPr lang="en-US" sz="2000" dirty="0" smtClean="0"/>
              <a:t>South facing side</a:t>
            </a:r>
          </a:p>
          <a:p>
            <a:r>
              <a:rPr lang="en-US" sz="2000" b="1" dirty="0" smtClean="0"/>
              <a:t>Optimum Tilt Angle:	</a:t>
            </a:r>
            <a:r>
              <a:rPr lang="en-US" sz="2000" dirty="0" smtClean="0"/>
              <a:t>Summer: 25°15’</a:t>
            </a:r>
          </a:p>
          <a:p>
            <a:r>
              <a:rPr lang="en-US" sz="2000" dirty="0" smtClean="0"/>
              <a:t>			Winter: 55°</a:t>
            </a:r>
          </a:p>
          <a:p>
            <a:r>
              <a:rPr lang="en-US" sz="2000" dirty="0" smtClean="0"/>
              <a:t>			(latitude ± 15°)</a:t>
            </a:r>
          </a:p>
          <a:p>
            <a:r>
              <a:rPr lang="en-US" sz="2000" b="1" i="1" dirty="0" smtClean="0"/>
              <a:t>Sun Hours Per Day: 	4.6</a:t>
            </a:r>
          </a:p>
          <a:p>
            <a:endParaRPr lang="en-US" sz="2000" dirty="0" smtClean="0"/>
          </a:p>
          <a:p>
            <a:pPr marL="317500" algn="ctr"/>
            <a:endParaRPr lang="en-US" sz="2000" dirty="0" smtClean="0"/>
          </a:p>
          <a:p>
            <a:pPr marL="317500" algn="ctr"/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592800" y="1102411"/>
            <a:ext cx="8292238" cy="5222189"/>
            <a:chOff x="18074081" y="457202"/>
            <a:chExt cx="8976919" cy="5653379"/>
          </a:xfrm>
        </p:grpSpPr>
        <p:grpSp>
          <p:nvGrpSpPr>
            <p:cNvPr id="13" name="Group 4"/>
            <p:cNvGrpSpPr/>
            <p:nvPr/>
          </p:nvGrpSpPr>
          <p:grpSpPr>
            <a:xfrm>
              <a:off x="22479001" y="457202"/>
              <a:ext cx="4571999" cy="3057688"/>
              <a:chOff x="20324660" y="1148275"/>
              <a:chExt cx="4794885" cy="3206750"/>
            </a:xfrm>
          </p:grpSpPr>
          <p:pic>
            <p:nvPicPr>
              <p:cNvPr id="16" name="Picture 15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4660" y="1148275"/>
                <a:ext cx="4794885" cy="3206750"/>
              </a:xfrm>
              <a:prstGeom prst="rect">
                <a:avLst/>
              </a:prstGeom>
              <a:ln w="38100" cap="sq">
                <a:solidFill>
                  <a:schemeClr val="bg1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2242613" y="2214613"/>
                <a:ext cx="2105025" cy="91440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4" name="Picture 13" descr="hershey ma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74081" y="2766971"/>
              <a:ext cx="6172200" cy="3343610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4307800" y="1447800"/>
              <a:ext cx="26343" cy="136667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21" name="TextBox 20"/>
          <p:cNvSpPr txBox="1"/>
          <p:nvPr/>
        </p:nvSpPr>
        <p:spPr>
          <a:xfrm>
            <a:off x="0" y="761046"/>
            <a:ext cx="41910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114801" y="1079758"/>
          <a:ext cx="4953000" cy="51076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1000"/>
                <a:gridCol w="1651000"/>
                <a:gridCol w="1651000"/>
              </a:tblGrid>
              <a:tr h="1032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Solar Sky Giddied Systems 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Astronergy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Sharp Grid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793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Array Size Ideal / Actual  Watts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19,200/</a:t>
                      </a:r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17,448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18,800/</a:t>
                      </a:r>
                      <a:r>
                        <a:rPr lang="en-US" sz="1500" dirty="0" smtClean="0">
                          <a:solidFill>
                            <a:srgbClr val="FF0000"/>
                          </a:solidFill>
                        </a:rPr>
                        <a:t>16,944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793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Monthly Output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up to 2,617 kWh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up to 2,542 kWh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793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Number of Solar Panels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80 panels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80 panels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317576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Watts</a:t>
                      </a:r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240</a:t>
                      </a:r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235</a:t>
                      </a:r>
                      <a:endParaRPr lang="en-US" sz="1500" dirty="0"/>
                    </a:p>
                  </a:txBody>
                  <a:tcPr marL="79394" marR="79394" marT="39697" marB="39697"/>
                </a:tc>
              </a:tr>
              <a:tr h="555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Price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$37,889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$42,110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8204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Price Per Watt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$1.97</a:t>
                      </a:r>
                    </a:p>
                    <a:p>
                      <a:endParaRPr lang="en-US" sz="2400" b="1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$2.24</a:t>
                      </a:r>
                    </a:p>
                    <a:p>
                      <a:endParaRPr lang="en-US" sz="2400" b="1" dirty="0"/>
                    </a:p>
                  </a:txBody>
                  <a:tcPr marL="79394" marR="79394" marT="39697" marB="3969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439400" y="91440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algn="ctr"/>
            <a:r>
              <a:rPr lang="en-US" sz="2000" dirty="0" smtClean="0"/>
              <a:t>Electric Energy Output (Breadth)</a:t>
            </a:r>
          </a:p>
          <a:p>
            <a:pPr marL="317500" algn="ctr"/>
            <a:endParaRPr lang="en-US" sz="2000" dirty="0" smtClean="0"/>
          </a:p>
          <a:p>
            <a:pPr marL="317500" algn="ctr"/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134600" y="1828800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/>
            <a:r>
              <a:rPr lang="en-US" sz="2000" dirty="0" smtClean="0"/>
              <a:t>Lighting System Energy Usage =  650 Volt-Amperes</a:t>
            </a:r>
          </a:p>
          <a:p>
            <a:pPr marL="317500" algn="ctr"/>
            <a:endParaRPr lang="en-US" sz="2000" dirty="0" smtClean="0"/>
          </a:p>
          <a:p>
            <a:pPr marL="317500" algn="ctr"/>
            <a:endParaRPr lang="en-US" sz="2000" dirty="0" smtClean="0"/>
          </a:p>
          <a:p>
            <a:pPr marL="317500" algn="ctr"/>
            <a:endParaRPr lang="en-US" sz="2000" dirty="0" smtClean="0"/>
          </a:p>
          <a:p>
            <a:pPr marL="317500" algn="ctr"/>
            <a:r>
              <a:rPr lang="en-US" sz="2000" dirty="0" smtClean="0"/>
              <a:t>Photovoltaic Energy output:</a:t>
            </a:r>
          </a:p>
          <a:p>
            <a:pPr marL="317500"/>
            <a:r>
              <a:rPr lang="en-US" sz="2000" dirty="0" smtClean="0"/>
              <a:t>1 set of 80 Astronergy = 17,448 Watts = 2.68%</a:t>
            </a:r>
          </a:p>
          <a:p>
            <a:pPr marL="317500"/>
            <a:r>
              <a:rPr lang="en-US" sz="2000" dirty="0" smtClean="0"/>
              <a:t>10 Sets of 80 Astronergy = 174,480 Watts = 26.84 %</a:t>
            </a:r>
          </a:p>
          <a:p>
            <a:pPr marL="317500" algn="ctr"/>
            <a:endParaRPr lang="en-US" sz="2000" dirty="0" smtClean="0"/>
          </a:p>
          <a:p>
            <a:pPr marL="317500" algn="ctr"/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987645" y="1263908"/>
            <a:ext cx="952055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National Renewable Energy Energy Lab </a:t>
            </a:r>
          </a:p>
          <a:p>
            <a:pPr algn="ctr"/>
            <a:r>
              <a:rPr lang="en-US" dirty="0" smtClean="0"/>
              <a:t>Photovoltaic system calculator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Location= Harrisburg, PA</a:t>
            </a:r>
          </a:p>
          <a:p>
            <a:r>
              <a:rPr lang="en-US" dirty="0" smtClean="0"/>
              <a:t>DC Rating =174 kW Photovoltaic System</a:t>
            </a:r>
          </a:p>
          <a:p>
            <a:r>
              <a:rPr lang="en-US" dirty="0" smtClean="0"/>
              <a:t>			 (10 sets of 80 Astronergy)</a:t>
            </a:r>
          </a:p>
          <a:p>
            <a:r>
              <a:rPr lang="en-US" dirty="0" smtClean="0"/>
              <a:t> Cost of electricity = 14.3  ¢/kWh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Report:</a:t>
            </a:r>
          </a:p>
          <a:p>
            <a:r>
              <a:rPr lang="en-US" b="1" dirty="0" smtClean="0"/>
              <a:t>AC Rating:				134.4 kW = 20% of Lighting System</a:t>
            </a:r>
          </a:p>
          <a:p>
            <a:r>
              <a:rPr lang="en-US" b="1" dirty="0" smtClean="0"/>
              <a:t>Annual AC Energy produced:	206,937 kWh</a:t>
            </a:r>
          </a:p>
          <a:p>
            <a:r>
              <a:rPr lang="en-US" b="1" dirty="0" smtClean="0"/>
              <a:t>Annual Energy Value Savings:	$29,592</a:t>
            </a:r>
          </a:p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7010400" y="1600200"/>
            <a:ext cx="914400" cy="685800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563600" y="3733800"/>
            <a:ext cx="2971800" cy="3048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555200" y="4648200"/>
            <a:ext cx="4876800" cy="381000"/>
          </a:xfrm>
          <a:prstGeom prst="rect">
            <a:avLst/>
          </a:prstGeom>
          <a:noFill/>
          <a:ln w="3810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555200" y="5334000"/>
            <a:ext cx="1371600" cy="304800"/>
          </a:xfrm>
          <a:prstGeom prst="rect">
            <a:avLst/>
          </a:prstGeom>
          <a:noFill/>
          <a:ln w="38100">
            <a:solidFill>
              <a:srgbClr val="3E6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20" name="TextBox 19"/>
          <p:cNvSpPr txBox="1"/>
          <p:nvPr/>
        </p:nvSpPr>
        <p:spPr>
          <a:xfrm>
            <a:off x="0" y="761046"/>
            <a:ext cx="41910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114801" y="1079758"/>
          <a:ext cx="4953000" cy="51076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1000"/>
                <a:gridCol w="1651000"/>
                <a:gridCol w="1651000"/>
              </a:tblGrid>
              <a:tr h="1032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Solar Sky Giddied Systems 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Astronergy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Sharp Grid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793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Array Size Ideal / Actual  Watts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19,200/</a:t>
                      </a:r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17,448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18,800/</a:t>
                      </a:r>
                      <a:r>
                        <a:rPr lang="en-US" sz="1500" dirty="0" smtClean="0">
                          <a:solidFill>
                            <a:srgbClr val="FF0000"/>
                          </a:solidFill>
                        </a:rPr>
                        <a:t>16,944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793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Monthly Output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up to 2,617 kWh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up to 2,542 kWh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793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Number of Solar Panels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80 panels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80 panels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317576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Watts</a:t>
                      </a:r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240</a:t>
                      </a:r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235</a:t>
                      </a:r>
                      <a:endParaRPr lang="en-US" sz="1500" dirty="0"/>
                    </a:p>
                  </a:txBody>
                  <a:tcPr marL="79394" marR="79394" marT="39697" marB="39697"/>
                </a:tc>
              </a:tr>
              <a:tr h="555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Price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$37,889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$42,110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</a:tr>
              <a:tr h="8204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Price Per Watt</a:t>
                      </a:r>
                    </a:p>
                    <a:p>
                      <a:endParaRPr lang="en-US" sz="1500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$1.97</a:t>
                      </a:r>
                    </a:p>
                    <a:p>
                      <a:endParaRPr lang="en-US" sz="2400" b="1" dirty="0"/>
                    </a:p>
                  </a:txBody>
                  <a:tcPr marL="79394" marR="79394" marT="39697" marB="39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$2.24</a:t>
                      </a:r>
                    </a:p>
                    <a:p>
                      <a:endParaRPr lang="en-US" sz="2400" b="1" dirty="0"/>
                    </a:p>
                  </a:txBody>
                  <a:tcPr marL="79394" marR="79394" marT="39697" marB="3969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3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68000" y="9144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algn="ctr"/>
            <a:r>
              <a:rPr lang="en-US" sz="2000" dirty="0" smtClean="0"/>
              <a:t>Site Layout</a:t>
            </a:r>
            <a:endParaRPr lang="en-US" sz="2000" dirty="0"/>
          </a:p>
        </p:txBody>
      </p:sp>
      <p:pic>
        <p:nvPicPr>
          <p:cNvPr id="13" name="Picture 12" descr="Y:\_MJ\_JMA THESIS files\Thesis Report\PV\_J\3d Solar Layout zoo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1" b="2703"/>
          <a:stretch/>
        </p:blipFill>
        <p:spPr bwMode="auto">
          <a:xfrm>
            <a:off x="23469600" y="1447800"/>
            <a:ext cx="3429000" cy="20212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28800"/>
            <a:ext cx="4744113" cy="2819794"/>
          </a:xfrm>
          <a:prstGeom prst="rect">
            <a:avLst/>
          </a:prstGeom>
        </p:spPr>
      </p:pic>
      <p:pic>
        <p:nvPicPr>
          <p:cNvPr id="18" name="Picture 17" descr="hershey m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0" y="2362200"/>
            <a:ext cx="6172200" cy="33436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 descr="Solar Layout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7422" r="4974" b="1456"/>
          <a:stretch>
            <a:fillRect/>
          </a:stretch>
        </p:blipFill>
        <p:spPr bwMode="auto">
          <a:xfrm>
            <a:off x="19202400" y="3048000"/>
            <a:ext cx="5363211" cy="27971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9" name="TextBox 18"/>
          <p:cNvSpPr txBox="1"/>
          <p:nvPr/>
        </p:nvSpPr>
        <p:spPr>
          <a:xfrm>
            <a:off x="0" y="761046"/>
            <a:ext cx="41910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67200" y="838200"/>
            <a:ext cx="329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00" algn="ctr"/>
            <a:r>
              <a:rPr lang="en-US" sz="2400" dirty="0" smtClean="0"/>
              <a:t>Layout of PV Panels</a:t>
            </a:r>
          </a:p>
        </p:txBody>
      </p:sp>
    </p:spTree>
    <p:extLst>
      <p:ext uri="{BB962C8B-B14F-4D97-AF65-F5344CB8AC3E}">
        <p14:creationId xmlns:p14="http://schemas.microsoft.com/office/powerpoint/2010/main" val="37315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5000" t="27000" r="39375" b="18000"/>
          <a:stretch>
            <a:fillRect/>
          </a:stretch>
        </p:blipFill>
        <p:spPr bwMode="auto">
          <a:xfrm>
            <a:off x="4038600" y="2286000"/>
            <a:ext cx="485463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114800" y="810161"/>
            <a:ext cx="518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System Cost per Watt: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Cost of Astronergy System= $1.97 per DC watt</a:t>
            </a:r>
            <a:endParaRPr lang="en-US" sz="2000" dirty="0" smtClean="0">
              <a:latin typeface="Times New Roman" pitchFamily="18" charset="0"/>
              <a:ea typeface="Candara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Gross Cost of installation = $5 per DC watt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(U.S. Dept of Energy)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9354800" y="1600200"/>
          <a:ext cx="7328280" cy="41153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5656"/>
                <a:gridCol w="1465656"/>
                <a:gridCol w="1465656"/>
                <a:gridCol w="1465656"/>
                <a:gridCol w="1465656"/>
              </a:tblGrid>
              <a:tr h="477158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Table 8.8.2:</a:t>
                      </a:r>
                      <a:endParaRPr lang="en-US" sz="1300" dirty="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Description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Monetary Values ($)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COST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  <a:tr h="723966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Estimated System Cost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Assumed Installation Gross Cost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$8,771,723</a:t>
                      </a:r>
                      <a:endParaRPr lang="en-US" sz="1300" dirty="0">
                        <a:solidFill>
                          <a:srgbClr val="00B050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  <a:tr h="477307">
                <a:tc rowSpan="3"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FINANCIAL INCENTIVES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Pennsylvania SREC Market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$ 3,129,987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  <a:tr h="72396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PA State SunShine Rebate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$ 52,500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  <a:tr h="47730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Federal Tax Credit</a:t>
                      </a:r>
                      <a:endParaRPr lang="en-US" sz="1300" dirty="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$ 2,631,517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  <a:tr h="43493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TOTAL SAVINGS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2861A9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($ 2,957,719)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  <a:tr h="7239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ESTIMATED NET COST AT INSTALLATION:</a:t>
                      </a:r>
                      <a:endParaRPr lang="en-US" sz="13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$ 6,087,706</a:t>
                      </a:r>
                      <a:endParaRPr lang="en-US" sz="1300" dirty="0">
                        <a:solidFill>
                          <a:srgbClr val="00B050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80432" marR="80432" marT="0" marB="0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0287000" y="2362200"/>
            <a:ext cx="85153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Cost of System = $6.97 per DC watts</a:t>
            </a:r>
          </a:p>
          <a:p>
            <a:pPr marL="0" indent="0">
              <a:buFontTx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Harrisburg, PA</a:t>
            </a:r>
          </a:p>
          <a:p>
            <a:pPr marL="0" indent="0">
              <a:buFontTx/>
              <a:buNone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Electric rate: $0.143/kWh</a:t>
            </a:r>
          </a:p>
          <a:p>
            <a:pPr marL="0" indent="0">
              <a:buFontTx/>
              <a:buNone/>
            </a:pP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Final Price of 10 Sets of 80 Astronergy Panels = $8,771,723</a:t>
            </a: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4" name="TextBox 13"/>
          <p:cNvSpPr txBox="1"/>
          <p:nvPr/>
        </p:nvSpPr>
        <p:spPr>
          <a:xfrm>
            <a:off x="0" y="761046"/>
            <a:ext cx="41148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91650" y="939556"/>
            <a:ext cx="8515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Financial Analysis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algn="ctr"/>
            <a:r>
              <a:rPr lang="en-US" sz="2400" dirty="0" smtClean="0"/>
              <a:t>Solar System Calculator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17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0" y="1443335"/>
            <a:ext cx="6424143" cy="37276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8440400" y="5405735"/>
            <a:ext cx="851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Payback Period =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Year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0" y="364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64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9" name="TextBox 18"/>
          <p:cNvSpPr txBox="1"/>
          <p:nvPr/>
        </p:nvSpPr>
        <p:spPr>
          <a:xfrm>
            <a:off x="0" y="761046"/>
            <a:ext cx="41910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 l="15000" t="27000" r="39375" b="18000"/>
          <a:stretch>
            <a:fillRect/>
          </a:stretch>
        </p:blipFill>
        <p:spPr bwMode="auto">
          <a:xfrm>
            <a:off x="4038600" y="2286000"/>
            <a:ext cx="485463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4114800" y="810161"/>
            <a:ext cx="518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System Cost per Watt: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Cost of Astronergy System= $1.97 per DC watt</a:t>
            </a:r>
            <a:endParaRPr lang="en-US" sz="2000" dirty="0" smtClean="0">
              <a:latin typeface="Times New Roman" pitchFamily="18" charset="0"/>
              <a:ea typeface="Candara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Gross Cost of installation = $5 per DC watt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(U.S. Dept of Energy)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87000" y="2362200"/>
            <a:ext cx="85153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Cost of System = $6.97 per DC watts</a:t>
            </a:r>
          </a:p>
          <a:p>
            <a:pPr marL="0" indent="0">
              <a:buFontTx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Harrisburg, PA</a:t>
            </a:r>
          </a:p>
          <a:p>
            <a:pPr marL="0" indent="0">
              <a:buFontTx/>
              <a:buNone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Electric rate: $0.143/kWh</a:t>
            </a:r>
          </a:p>
          <a:p>
            <a:pPr marL="0" indent="0">
              <a:buFontTx/>
              <a:buNone/>
            </a:pP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Final Price of 10 Sets of 80 Astronergy Panels = </a:t>
            </a:r>
            <a:r>
              <a:rPr lang="en-US" sz="2400" dirty="0" smtClean="0">
                <a:solidFill>
                  <a:srgbClr val="FFFF00"/>
                </a:solidFill>
              </a:rPr>
              <a:t>$ 6,087,706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9391650" y="939556"/>
            <a:ext cx="8515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Financial Analysis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algn="ctr"/>
            <a:r>
              <a:rPr lang="en-US" sz="2400" dirty="0" smtClean="0"/>
              <a:t>Solar System Calculator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17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982200" y="1371600"/>
            <a:ext cx="85153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Final Conclusion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20% of lighting electric demand generated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$29,591 Annual Savings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Payback in 7 Years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Large available area for more Panels </a:t>
            </a:r>
          </a:p>
          <a:p>
            <a:pPr marL="0" indent="0"/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endParaRPr lang="en-US" sz="2400" dirty="0" smtClean="0"/>
          </a:p>
          <a:p>
            <a:pPr marL="0" indent="0"/>
            <a:r>
              <a:rPr lang="en-US" sz="2400" dirty="0" smtClean="0"/>
              <a:t>Recommendations: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Owner should consider Incorporating Solar PV-Panels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Limited budget by government for incentives</a:t>
            </a:r>
          </a:p>
          <a:p>
            <a:pPr marL="0" indent="0"/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0" name="TextBox 9"/>
          <p:cNvSpPr txBox="1"/>
          <p:nvPr/>
        </p:nvSpPr>
        <p:spPr>
          <a:xfrm>
            <a:off x="0" y="761046"/>
            <a:ext cx="4191000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Breadth: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Electrical Systems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Electric output of PV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</p:spTree>
    <p:extLst>
      <p:ext uri="{BB962C8B-B14F-4D97-AF65-F5344CB8AC3E}">
        <p14:creationId xmlns:p14="http://schemas.microsoft.com/office/powerpoint/2010/main" val="14017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44200" y="1066800"/>
            <a:ext cx="746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2400" dirty="0" smtClean="0"/>
              <a:t>Problem Identification: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Precast for Food plants than Steel - FDA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A lot of Precast concrete work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Mezzanine only major steel task 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Many Trades</a:t>
            </a:r>
          </a:p>
          <a:p>
            <a:pPr marL="0" indent="0">
              <a:buFont typeface="Arial" pitchFamily="34" charset="0"/>
              <a:buChar char="•"/>
            </a:pPr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Research Proposal: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Study the viability and changes from changing Mezzanine from Steel to Precast</a:t>
            </a:r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21412200" y="1371600"/>
            <a:ext cx="4355172" cy="4127631"/>
            <a:chOff x="5486400" y="1143000"/>
            <a:chExt cx="4355172" cy="4127631"/>
          </a:xfrm>
        </p:grpSpPr>
        <p:pic>
          <p:nvPicPr>
            <p:cNvPr id="21" name="Picture 20" descr="Y:\_MJ\_JMA THESIS files\Thesis Abstract\Pictures\Fuala Floor Pla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143000"/>
              <a:ext cx="4355172" cy="4127631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6" name="Group 35"/>
            <p:cNvGrpSpPr/>
            <p:nvPr/>
          </p:nvGrpSpPr>
          <p:grpSpPr>
            <a:xfrm>
              <a:off x="7239000" y="2057400"/>
              <a:ext cx="457200" cy="1981200"/>
              <a:chOff x="14859000" y="2590800"/>
              <a:chExt cx="457200" cy="198120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4859000" y="2590800"/>
                <a:ext cx="0" cy="838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4859000" y="3429000"/>
                <a:ext cx="3048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163800" y="3429000"/>
                <a:ext cx="0" cy="11430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316200" y="2590800"/>
                <a:ext cx="0" cy="1981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4859000" y="2590800"/>
                <a:ext cx="4572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163800" y="4572000"/>
                <a:ext cx="1524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6" name="TextBox 15"/>
          <p:cNvSpPr txBox="1"/>
          <p:nvPr/>
        </p:nvSpPr>
        <p:spPr>
          <a:xfrm>
            <a:off x="0" y="0"/>
            <a:ext cx="4038600" cy="3768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22" name="TextBox 21"/>
          <p:cNvSpPr txBox="1"/>
          <p:nvPr/>
        </p:nvSpPr>
        <p:spPr>
          <a:xfrm>
            <a:off x="0" y="761046"/>
            <a:ext cx="4191000" cy="3768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sp useBgFill="1">
        <p:nvSpPr>
          <p:cNvPr id="27" name="TextBox 26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669000" y="1219200"/>
            <a:ext cx="1740534" cy="4517390"/>
            <a:chOff x="18669000" y="1219200"/>
            <a:chExt cx="1740534" cy="4517390"/>
          </a:xfrm>
        </p:grpSpPr>
        <p:pic>
          <p:nvPicPr>
            <p:cNvPr id="30" name="Picture 29" descr="Y:\_MJ\_JMA THESIS files\Thesis Report\Structural\Mezzanine overall view - Copy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0" y="1219200"/>
              <a:ext cx="1740534" cy="4517390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18973800" y="1524000"/>
              <a:ext cx="0" cy="16764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8973800" y="3200400"/>
              <a:ext cx="38100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8973800" y="1524000"/>
              <a:ext cx="60960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583400" y="1524000"/>
              <a:ext cx="76200" cy="40386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354800" y="3200400"/>
              <a:ext cx="76200" cy="24384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431000" y="5638800"/>
              <a:ext cx="22860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48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447800"/>
            <a:ext cx="6852354" cy="42672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114800" y="1295400"/>
            <a:ext cx="4953000" cy="4724400"/>
            <a:chOff x="4495800" y="1295400"/>
            <a:chExt cx="5257800" cy="4724400"/>
          </a:xfrm>
        </p:grpSpPr>
        <p:pic>
          <p:nvPicPr>
            <p:cNvPr id="2355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6250" t="23000" r="40625" b="15000"/>
            <a:stretch>
              <a:fillRect/>
            </a:stretch>
          </p:blipFill>
          <p:spPr bwMode="auto">
            <a:xfrm>
              <a:off x="4495800" y="1295400"/>
              <a:ext cx="525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ight Arrow 14"/>
            <p:cNvSpPr/>
            <p:nvPr/>
          </p:nvSpPr>
          <p:spPr>
            <a:xfrm rot="19196859">
              <a:off x="7879571" y="1857447"/>
              <a:ext cx="1409183" cy="373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8425619">
              <a:off x="4681747" y="3377918"/>
              <a:ext cx="1409183" cy="373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1412200" y="1371600"/>
            <a:ext cx="4355172" cy="4127631"/>
            <a:chOff x="5486400" y="1143000"/>
            <a:chExt cx="4355172" cy="4127631"/>
          </a:xfrm>
        </p:grpSpPr>
        <p:pic>
          <p:nvPicPr>
            <p:cNvPr id="27" name="Picture 26" descr="Y:\_MJ\_JMA THESIS files\Thesis Abstract\Pictures\Fuala Floor Pla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143000"/>
              <a:ext cx="4355172" cy="4127631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8" name="Group 35"/>
            <p:cNvGrpSpPr/>
            <p:nvPr/>
          </p:nvGrpSpPr>
          <p:grpSpPr>
            <a:xfrm>
              <a:off x="7239000" y="2057400"/>
              <a:ext cx="457200" cy="1981200"/>
              <a:chOff x="14859000" y="2590800"/>
              <a:chExt cx="457200" cy="19812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14859000" y="2590800"/>
                <a:ext cx="0" cy="838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3429000"/>
                <a:ext cx="3048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5163800" y="3429000"/>
                <a:ext cx="0" cy="11430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316200" y="2590800"/>
                <a:ext cx="0" cy="1981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859000" y="2590800"/>
                <a:ext cx="4572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163800" y="4572000"/>
                <a:ext cx="1524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/>
          <p:cNvGrpSpPr/>
          <p:nvPr/>
        </p:nvGrpSpPr>
        <p:grpSpPr>
          <a:xfrm>
            <a:off x="18669000" y="1219200"/>
            <a:ext cx="1740534" cy="4517390"/>
            <a:chOff x="18669000" y="1219200"/>
            <a:chExt cx="1740534" cy="4517390"/>
          </a:xfrm>
        </p:grpSpPr>
        <p:pic>
          <p:nvPicPr>
            <p:cNvPr id="22" name="Picture 21" descr="Y:\_MJ\_JMA THESIS files\Thesis Report\Structural\Mezzanine overall view - Copy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0" y="1219200"/>
              <a:ext cx="1740534" cy="4517390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18973800" y="1524000"/>
              <a:ext cx="0" cy="16764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8973800" y="3200400"/>
              <a:ext cx="38100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973800" y="1524000"/>
              <a:ext cx="60960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9583400" y="1524000"/>
              <a:ext cx="76200" cy="40386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354800" y="3200400"/>
              <a:ext cx="76200" cy="24384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431000" y="5638800"/>
              <a:ext cx="228600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8288000" y="364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364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7450" y="655465"/>
            <a:ext cx="7981950" cy="536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Current Steel System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 useBgFill="1">
        <p:nvSpPr>
          <p:cNvPr id="41" name="TextBox 40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134600" y="609600"/>
            <a:ext cx="7981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Breadth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Steel load Calculation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6445"/>
              </p:ext>
            </p:extLst>
          </p:nvPr>
        </p:nvGraphicFramePr>
        <p:xfrm>
          <a:off x="19354800" y="1219200"/>
          <a:ext cx="6007104" cy="246227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01776"/>
                <a:gridCol w="1501776"/>
                <a:gridCol w="1501776"/>
                <a:gridCol w="1501776"/>
              </a:tblGrid>
              <a:tr h="7579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effectLst/>
                        </a:rPr>
                        <a:t>Table 9.2.1: Current System</a:t>
                      </a:r>
                      <a:endParaRPr lang="en-US" sz="18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 dirty="0">
                          <a:effectLst/>
                        </a:rPr>
                        <a:t>Name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Weight </a:t>
                      </a:r>
                      <a:endParaRPr lang="en-US" sz="18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 dirty="0">
                          <a:effectLst/>
                        </a:rPr>
                        <a:t>Span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2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>
                          <a:effectLst/>
                        </a:rPr>
                        <a:t>Columns</a:t>
                      </a:r>
                      <a:endParaRPr lang="en-US" sz="18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 dirty="0">
                          <a:effectLst/>
                        </a:rPr>
                        <a:t>HSS 12” x 12” x 3/8”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78.52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 feet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2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>
                          <a:effectLst/>
                        </a:rPr>
                        <a:t>Girders</a:t>
                      </a:r>
                      <a:endParaRPr lang="en-US" sz="18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HSS 32” x 24” x 5/8”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effectLst/>
                        </a:rPr>
                        <a:t>225.8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32 feet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2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effectLst/>
                        </a:rPr>
                        <a:t>Beams</a:t>
                      </a:r>
                      <a:endParaRPr lang="en-US" sz="18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HSS 20” x 12” x 1/2’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effectLst/>
                        </a:rPr>
                        <a:t>103.3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 dirty="0">
                          <a:effectLst/>
                        </a:rPr>
                        <a:t>32 feet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020921"/>
              </p:ext>
            </p:extLst>
          </p:nvPr>
        </p:nvGraphicFramePr>
        <p:xfrm>
          <a:off x="20040600" y="3962400"/>
          <a:ext cx="4568778" cy="241858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84389"/>
                <a:gridCol w="2284389"/>
              </a:tblGrid>
              <a:tr h="3316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Table 9.2.3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Loads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316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Columns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607 kips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316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Girder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17.62 </a:t>
                      </a:r>
                      <a:r>
                        <a:rPr lang="en-US" sz="2300" dirty="0" err="1">
                          <a:effectLst/>
                        </a:rPr>
                        <a:t>klf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316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Beams</a:t>
                      </a:r>
                      <a:endParaRPr lang="en-US" sz="2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2.8 </a:t>
                      </a:r>
                      <a:r>
                        <a:rPr lang="en-US" sz="2300" dirty="0" err="1">
                          <a:effectLst/>
                        </a:rPr>
                        <a:t>klf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316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6” </a:t>
                      </a:r>
                      <a:r>
                        <a:rPr lang="en-US" sz="2300" dirty="0" smtClean="0">
                          <a:effectLst/>
                        </a:rPr>
                        <a:t>Deck Self</a:t>
                      </a:r>
                      <a:r>
                        <a:rPr lang="en-US" sz="2300" baseline="0" dirty="0" smtClean="0">
                          <a:effectLst/>
                        </a:rPr>
                        <a:t> Weight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90 </a:t>
                      </a:r>
                      <a:r>
                        <a:rPr lang="en-US" sz="2300" dirty="0" err="1">
                          <a:effectLst/>
                        </a:rPr>
                        <a:t>psf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3012400" y="4343400"/>
            <a:ext cx="1600200" cy="381000"/>
          </a:xfrm>
          <a:prstGeom prst="rect">
            <a:avLst/>
          </a:prstGeom>
          <a:noFill/>
          <a:ln w="825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57450" y="655465"/>
            <a:ext cx="7981950" cy="536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Current Steel System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447800"/>
            <a:ext cx="6852354" cy="4267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114800" y="1295400"/>
            <a:ext cx="4953000" cy="4724400"/>
            <a:chOff x="4495800" y="1295400"/>
            <a:chExt cx="5257800" cy="4724400"/>
          </a:xfrm>
        </p:grpSpPr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6250" t="23000" r="40625" b="15000"/>
            <a:stretch>
              <a:fillRect/>
            </a:stretch>
          </p:blipFill>
          <p:spPr bwMode="auto">
            <a:xfrm>
              <a:off x="4495800" y="1295400"/>
              <a:ext cx="525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ight Arrow 30"/>
            <p:cNvSpPr/>
            <p:nvPr/>
          </p:nvSpPr>
          <p:spPr>
            <a:xfrm rot="19196859">
              <a:off x="7879571" y="1857447"/>
              <a:ext cx="1409183" cy="373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8425619">
              <a:off x="4681747" y="3377918"/>
              <a:ext cx="1409183" cy="373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3" name="TextBox 32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13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48800" y="1066800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Building Name: 	Confidential – West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Fuala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Expansion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Location:		 Confidential – Harrisburg, PA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Gross Building Area: 350,545 SF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Number of Stories: ½ Basement + First floor + Mezzanine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Building Type: Food processing and packaging plant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Contractor: Turner Construction Company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Project Delivery Method: Design-Bid-Build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GMP contract: $83 Million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Construction Dates: June 2010 – February 2012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8592800" y="1066800"/>
            <a:ext cx="8610600" cy="5096208"/>
            <a:chOff x="18440400" y="457202"/>
            <a:chExt cx="8610600" cy="5096208"/>
          </a:xfrm>
        </p:grpSpPr>
        <p:grpSp>
          <p:nvGrpSpPr>
            <p:cNvPr id="5" name="Group 4"/>
            <p:cNvGrpSpPr/>
            <p:nvPr/>
          </p:nvGrpSpPr>
          <p:grpSpPr>
            <a:xfrm>
              <a:off x="22479001" y="457202"/>
              <a:ext cx="4571999" cy="3057688"/>
              <a:chOff x="20324660" y="1148275"/>
              <a:chExt cx="4794885" cy="3206750"/>
            </a:xfrm>
          </p:grpSpPr>
          <p:pic>
            <p:nvPicPr>
              <p:cNvPr id="10" name="Picture 9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4660" y="1148275"/>
                <a:ext cx="4794885" cy="3206750"/>
              </a:xfrm>
              <a:prstGeom prst="rect">
                <a:avLst/>
              </a:prstGeom>
              <a:ln w="38100" cap="sq">
                <a:solidFill>
                  <a:schemeClr val="bg1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2242613" y="2214613"/>
                <a:ext cx="2105025" cy="91440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5" name="Picture 24" descr="hershey ma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40400" y="2209800"/>
              <a:ext cx="6172200" cy="3343610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1" name="TextBox 30"/>
          <p:cNvSpPr txBox="1"/>
          <p:nvPr/>
        </p:nvSpPr>
        <p:spPr>
          <a:xfrm>
            <a:off x="18059400" y="6248400"/>
            <a:ext cx="899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Plant before the expansion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3657600" y="712113"/>
            <a:ext cx="5029200" cy="5917287"/>
            <a:chOff x="4038600" y="533400"/>
            <a:chExt cx="5029200" cy="5917287"/>
          </a:xfrm>
        </p:grpSpPr>
        <p:grpSp>
          <p:nvGrpSpPr>
            <p:cNvPr id="24" name="Group 23"/>
            <p:cNvGrpSpPr/>
            <p:nvPr/>
          </p:nvGrpSpPr>
          <p:grpSpPr>
            <a:xfrm>
              <a:off x="4495800" y="533400"/>
              <a:ext cx="2892150" cy="2741046"/>
              <a:chOff x="4646121" y="585313"/>
              <a:chExt cx="2892150" cy="274104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646121" y="585313"/>
                <a:ext cx="2892150" cy="2741046"/>
                <a:chOff x="4419600" y="304800"/>
                <a:chExt cx="2892150" cy="2741046"/>
              </a:xfrm>
            </p:grpSpPr>
            <p:pic>
              <p:nvPicPr>
                <p:cNvPr id="13" name="Picture 12" descr="Y:\_MJ\_JMA THESIS files\Thesis Abstract\Pictures\Fuala Floor Plan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9600" y="304800"/>
                  <a:ext cx="2892150" cy="2741046"/>
                </a:xfrm>
                <a:prstGeom prst="rect">
                  <a:avLst/>
                </a:prstGeom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4724400" y="685800"/>
                  <a:ext cx="1295400" cy="1818537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640880" y="914400"/>
                  <a:ext cx="226520" cy="1295400"/>
                </a:xfrm>
                <a:prstGeom prst="rect">
                  <a:avLst/>
                </a:prstGeom>
                <a:solidFill>
                  <a:srgbClr val="FFC000">
                    <a:alpha val="43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6858000" y="1143000"/>
                <a:ext cx="381000" cy="609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79521" y="2921200"/>
              <a:ext cx="3888279" cy="3072287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4038600" y="6019800"/>
              <a:ext cx="4953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West Expansion</a:t>
              </a:r>
              <a:endParaRPr lang="en-US" dirty="0"/>
            </a:p>
          </p:txBody>
        </p:sp>
      </p:grpSp>
      <p:sp useBgFill="1">
        <p:nvSpPr>
          <p:cNvPr id="34" name="TextBox 33"/>
          <p:cNvSpPr txBox="1"/>
          <p:nvPr/>
        </p:nvSpPr>
        <p:spPr>
          <a:xfrm>
            <a:off x="0" y="609600"/>
            <a:ext cx="4038600" cy="3170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PROJECT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5020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33800" y="914400"/>
            <a:ext cx="5867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Proposed precast System Loads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8821400" y="1231880"/>
            <a:ext cx="7981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Summary of loads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r>
              <a:rPr lang="en-US" sz="2400" dirty="0" smtClean="0"/>
              <a:t>Column Designed can carry = 1730 kips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Required Load to be Carried = 1577 Kips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Column Design can Carry intended Load!</a:t>
            </a:r>
          </a:p>
          <a:p>
            <a:pPr algn="ctr"/>
            <a:r>
              <a:rPr lang="en-US" sz="2400" dirty="0" smtClean="0"/>
              <a:t>1730 kips &gt; 1577 kips</a:t>
            </a:r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648200" y="2209800"/>
          <a:ext cx="3886200" cy="24185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98617"/>
                <a:gridCol w="1887583"/>
              </a:tblGrid>
              <a:tr h="3708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Table 9.2.3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Loads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Columns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</a:rPr>
                        <a:t>1577 </a:t>
                      </a:r>
                      <a:r>
                        <a:rPr lang="en-US" sz="2300" dirty="0">
                          <a:effectLst/>
                        </a:rPr>
                        <a:t>kips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Girder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</a:rPr>
                        <a:t>42.56 </a:t>
                      </a:r>
                      <a:r>
                        <a:rPr lang="en-US" sz="2300" dirty="0" err="1">
                          <a:effectLst/>
                        </a:rPr>
                        <a:t>klf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Beams</a:t>
                      </a:r>
                      <a:endParaRPr lang="en-US" sz="2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</a:rPr>
                        <a:t>4.3 </a:t>
                      </a:r>
                      <a:r>
                        <a:rPr lang="en-US" sz="2300" dirty="0" err="1">
                          <a:effectLst/>
                        </a:rPr>
                        <a:t>klf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</a:rPr>
                        <a:t>Flat Slab</a:t>
                      </a:r>
                      <a:r>
                        <a:rPr lang="en-US" sz="2300" baseline="0" dirty="0" smtClean="0">
                          <a:effectLst/>
                        </a:rPr>
                        <a:t> Self Weight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</a:rPr>
                        <a:t>275 </a:t>
                      </a:r>
                      <a:r>
                        <a:rPr lang="en-US" sz="2300" dirty="0" err="1">
                          <a:effectLst/>
                        </a:rPr>
                        <a:t>psf</a:t>
                      </a:r>
                      <a:endParaRPr lang="en-US" sz="2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128832" marR="128832" marT="0" marB="0"/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6934200" y="2590800"/>
            <a:ext cx="1600200" cy="381000"/>
          </a:xfrm>
          <a:prstGeom prst="rect">
            <a:avLst/>
          </a:prstGeom>
          <a:noFill/>
          <a:ln w="825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0077450" y="657046"/>
            <a:ext cx="7981950" cy="6124754"/>
            <a:chOff x="10077450" y="657046"/>
            <a:chExt cx="7981950" cy="6124754"/>
          </a:xfrm>
        </p:grpSpPr>
        <p:sp>
          <p:nvSpPr>
            <p:cNvPr id="35" name="TextBox 34"/>
            <p:cNvSpPr txBox="1"/>
            <p:nvPr/>
          </p:nvSpPr>
          <p:spPr>
            <a:xfrm>
              <a:off x="10077450" y="657046"/>
              <a:ext cx="7981950" cy="612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Tx/>
                <a:buNone/>
              </a:pPr>
              <a:r>
                <a:rPr lang="en-US" sz="2400" dirty="0" smtClean="0"/>
                <a:t>Breadth Work</a:t>
              </a:r>
            </a:p>
            <a:p>
              <a:pPr algn="ctr"/>
              <a:r>
                <a:rPr lang="en-US" sz="2400" b="1" dirty="0" smtClean="0"/>
                <a:t>Precast Concrete Column Design</a:t>
              </a:r>
            </a:p>
            <a:p>
              <a:pPr marL="0" indent="0" algn="ctr">
                <a:buFontTx/>
                <a:buNone/>
              </a:pPr>
              <a:endParaRPr lang="en-US" sz="2400" dirty="0" smtClean="0"/>
            </a:p>
            <a:p>
              <a:pPr marL="0" indent="0" algn="ctr">
                <a:buFontTx/>
                <a:buNone/>
              </a:pPr>
              <a:r>
                <a:rPr lang="en-US" sz="2400" dirty="0" smtClean="0"/>
                <a:t>12”x12” HSS  	 20” x 20”  Precast Concrete</a:t>
              </a:r>
            </a:p>
            <a:p>
              <a:pPr lvl="0"/>
              <a:endParaRPr lang="en-US" sz="2400" dirty="0" smtClean="0"/>
            </a:p>
            <a:p>
              <a:pPr lvl="0"/>
              <a:r>
                <a:rPr lang="en-US" sz="2400" dirty="0" smtClean="0"/>
                <a:t>The </a:t>
              </a:r>
              <a:r>
                <a:rPr lang="en-US" sz="2400" dirty="0"/>
                <a:t>Column will have to have the following properties</a:t>
              </a:r>
              <a:r>
                <a:rPr lang="en-US" sz="2400" dirty="0" smtClean="0"/>
                <a:t>:</a:t>
              </a:r>
            </a:p>
            <a:p>
              <a:pPr lvl="0"/>
              <a:endParaRPr lang="en-US" sz="2400" i="1" dirty="0" smtClean="0"/>
            </a:p>
            <a:p>
              <a:pPr lvl="0"/>
              <a:r>
                <a:rPr lang="en-US" sz="2400" i="1" dirty="0" err="1" smtClean="0"/>
                <a:t>f’c</a:t>
              </a:r>
              <a:r>
                <a:rPr lang="en-US" sz="2400" i="1" dirty="0" smtClean="0"/>
                <a:t> (</a:t>
              </a:r>
              <a:r>
                <a:rPr lang="en-US" sz="2400" i="1" dirty="0" err="1" smtClean="0"/>
                <a:t>ksi</a:t>
              </a:r>
              <a:r>
                <a:rPr lang="en-US" sz="2400" i="1" dirty="0" smtClean="0"/>
                <a:t>)= 4</a:t>
              </a:r>
              <a:endParaRPr lang="en-US" sz="2400" dirty="0" smtClean="0"/>
            </a:p>
            <a:p>
              <a:pPr lvl="0"/>
              <a:r>
                <a:rPr lang="en-US" sz="2400" i="1" dirty="0" err="1" smtClean="0"/>
                <a:t>Fy</a:t>
              </a:r>
              <a:r>
                <a:rPr lang="en-US" sz="2400" i="1" dirty="0" smtClean="0"/>
                <a:t> (</a:t>
              </a:r>
              <a:r>
                <a:rPr lang="en-US" sz="2400" i="1" dirty="0" err="1" smtClean="0"/>
                <a:t>ksi</a:t>
              </a:r>
              <a:r>
                <a:rPr lang="en-US" sz="2400" i="1" dirty="0" smtClean="0"/>
                <a:t>) = 60</a:t>
              </a:r>
              <a:endParaRPr lang="en-US" sz="2400" dirty="0" smtClean="0"/>
            </a:p>
            <a:p>
              <a:pPr lvl="0"/>
              <a:r>
                <a:rPr lang="en-US" sz="2400" i="1" dirty="0" smtClean="0"/>
                <a:t>Tie = Rectangular Tie</a:t>
              </a:r>
              <a:endParaRPr lang="en-US" sz="2400" dirty="0" smtClean="0"/>
            </a:p>
            <a:p>
              <a:pPr lvl="0"/>
              <a:r>
                <a:rPr lang="en-US" sz="2400" i="1" dirty="0" smtClean="0"/>
                <a:t>8 No. 18 (US)</a:t>
              </a:r>
              <a:endParaRPr lang="en-US" sz="2400" dirty="0" smtClean="0"/>
            </a:p>
            <a:p>
              <a:pPr lvl="0"/>
              <a:r>
                <a:rPr lang="en-US" sz="2400" i="1" dirty="0" smtClean="0"/>
                <a:t>3 Bars in 20 in line</a:t>
              </a:r>
              <a:endParaRPr lang="en-US" sz="2400" dirty="0" smtClean="0"/>
            </a:p>
            <a:p>
              <a:pPr lvl="0"/>
              <a:r>
                <a:rPr lang="en-US" sz="2400" i="1" dirty="0" smtClean="0"/>
                <a:t>AS = 32 </a:t>
              </a:r>
              <a:r>
                <a:rPr lang="en-US" sz="2400" i="1" dirty="0" err="1" smtClean="0"/>
                <a:t>sq.in</a:t>
              </a:r>
              <a:endParaRPr lang="en-US" sz="2400" dirty="0" smtClean="0"/>
            </a:p>
            <a:p>
              <a:pPr lvl="0"/>
              <a:r>
                <a:rPr lang="en-US" sz="2400" i="1" dirty="0" smtClean="0"/>
                <a:t>Steel ratio = 0.08</a:t>
              </a:r>
            </a:p>
            <a:p>
              <a:pPr lvl="0"/>
              <a:r>
                <a:rPr lang="en-US" sz="3200" b="1" i="1" dirty="0" smtClean="0"/>
                <a:t>Loads = 1730 kips</a:t>
              </a:r>
              <a:endParaRPr lang="en-US" sz="3200" b="1" dirty="0" smtClean="0"/>
            </a:p>
            <a:p>
              <a:pPr marL="0" indent="0" algn="ctr">
                <a:buFontTx/>
                <a:buNone/>
              </a:pPr>
              <a:endParaRPr lang="en-US" sz="2400" dirty="0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12725400" y="1752600"/>
              <a:ext cx="685800" cy="4572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706600" y="3429000"/>
              <a:ext cx="2344134" cy="2157876"/>
              <a:chOff x="0" y="0"/>
              <a:chExt cx="1638300" cy="150812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638300" cy="15081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85007" y="285008"/>
                <a:ext cx="1080655" cy="973777"/>
              </a:xfrm>
              <a:prstGeom prst="rect">
                <a:avLst/>
              </a:prstGeom>
              <a:noFill/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lowchart: Connector 16"/>
              <p:cNvSpPr/>
              <p:nvPr/>
            </p:nvSpPr>
            <p:spPr>
              <a:xfrm>
                <a:off x="356259" y="356260"/>
                <a:ext cx="118754" cy="118754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lowchart: Connector 17"/>
              <p:cNvSpPr/>
              <p:nvPr/>
            </p:nvSpPr>
            <p:spPr>
              <a:xfrm>
                <a:off x="771896" y="356260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Flowchart: Connector 18"/>
              <p:cNvSpPr/>
              <p:nvPr/>
            </p:nvSpPr>
            <p:spPr>
              <a:xfrm>
                <a:off x="1175657" y="356260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Flowchart: Connector 19"/>
              <p:cNvSpPr/>
              <p:nvPr/>
            </p:nvSpPr>
            <p:spPr>
              <a:xfrm>
                <a:off x="356259" y="1080655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Flowchart: Connector 20"/>
              <p:cNvSpPr/>
              <p:nvPr/>
            </p:nvSpPr>
            <p:spPr>
              <a:xfrm>
                <a:off x="771896" y="1080655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Flowchart: Connector 21"/>
              <p:cNvSpPr/>
              <p:nvPr/>
            </p:nvSpPr>
            <p:spPr>
              <a:xfrm>
                <a:off x="1175657" y="1080655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lowchart: Connector 22"/>
              <p:cNvSpPr/>
              <p:nvPr/>
            </p:nvSpPr>
            <p:spPr>
              <a:xfrm>
                <a:off x="356259" y="712520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lowchart: Connector 23"/>
              <p:cNvSpPr/>
              <p:nvPr/>
            </p:nvSpPr>
            <p:spPr>
              <a:xfrm>
                <a:off x="1187532" y="700644"/>
                <a:ext cx="118745" cy="118745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sp useBgFill="1">
        <p:nvSpPr>
          <p:cNvPr id="34" name="TextBox 33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7" grpId="0"/>
      <p:bldP spid="27" grpId="1"/>
      <p:bldP spid="32" grpId="0" animBg="1"/>
      <p:bldP spid="3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61540"/>
              </p:ext>
            </p:extLst>
          </p:nvPr>
        </p:nvGraphicFramePr>
        <p:xfrm>
          <a:off x="4267200" y="1679448"/>
          <a:ext cx="5029200" cy="441655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11128"/>
                <a:gridCol w="1111128"/>
                <a:gridCol w="932042"/>
                <a:gridCol w="633537"/>
                <a:gridCol w="1241365"/>
              </a:tblGrid>
              <a:tr h="5943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Members </a:t>
                      </a:r>
                      <a:r>
                        <a:rPr lang="en-US" sz="1200" dirty="0">
                          <a:effectLst/>
                        </a:rPr>
                        <a:t>in a Typical Bay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Description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Cost ($)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No.</a:t>
                      </a:r>
                      <a:r>
                        <a:rPr lang="en-US" sz="1200" baseline="0" dirty="0" smtClean="0">
                          <a:effectLst/>
                        </a:rPr>
                        <a:t> of </a:t>
                      </a:r>
                      <a:r>
                        <a:rPr lang="en-US" sz="1200" dirty="0" smtClean="0">
                          <a:effectLst/>
                        </a:rPr>
                        <a:t>units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Cost ($)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Girders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HSS 32” x 24” x 5/8”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310 /ft.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$19,840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2’-0” wide x 3’-6” deep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185 /ft.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$11,840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HSS 20” x 12” x 1/2’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201 /ft.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$45,024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1’-0” wide x 2’-0” deep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160 /ft.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$35,840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Slabs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 dirty="0">
                          <a:effectLst/>
                        </a:rPr>
                        <a:t>Cast in Place concrete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25 /sqft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$25,600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Precast Concrete slab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200">
                          <a:effectLst/>
                        </a:rPr>
                        <a:t>20 /sqft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$20,480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2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Columns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HSS 12” x12” x 3/8”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259 /ft.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$9,522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4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Precast Concrete 20” x 20”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 /ft.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$3,600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34242"/>
              </p:ext>
            </p:extLst>
          </p:nvPr>
        </p:nvGraphicFramePr>
        <p:xfrm>
          <a:off x="18440400" y="1905000"/>
          <a:ext cx="7931430" cy="147218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79984"/>
                <a:gridCol w="2127803"/>
                <a:gridCol w="1898374"/>
                <a:gridCol w="1725269"/>
              </a:tblGrid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System</a:t>
                      </a:r>
                      <a:endParaRPr lang="en-US" sz="14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 of erecting a typical bay </a:t>
                      </a:r>
                      <a:endParaRPr lang="en-US" sz="14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 per </a:t>
                      </a:r>
                      <a:r>
                        <a:rPr lang="en-US" sz="1600" dirty="0" err="1">
                          <a:effectLst/>
                        </a:rPr>
                        <a:t>sqft</a:t>
                      </a:r>
                      <a:endParaRPr lang="en-US" sz="14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 of Entire Mezzanine (</a:t>
                      </a:r>
                      <a:r>
                        <a:rPr lang="en-US" sz="1200" dirty="0">
                          <a:effectLst/>
                        </a:rPr>
                        <a:t>32,251 SF)</a:t>
                      </a:r>
                      <a:endParaRPr lang="en-US" sz="14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Precast Concrete</a:t>
                      </a:r>
                      <a:endParaRPr lang="en-US" sz="14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$71,760</a:t>
                      </a:r>
                      <a:endParaRPr lang="en-US" sz="14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$70.10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$ 2,260,795.10</a:t>
                      </a:r>
                      <a:endParaRPr lang="en-US" sz="14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Steel</a:t>
                      </a:r>
                      <a:endParaRPr lang="en-US" sz="14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$99,986</a:t>
                      </a:r>
                      <a:endParaRPr lang="en-US" sz="14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$97.64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$ 3,148,987.64</a:t>
                      </a:r>
                      <a:endParaRPr lang="en-US" sz="14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9452" marR="89452" marT="0" marB="0"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8745200" y="1062335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Comparison of Systems costs</a:t>
            </a:r>
            <a:endParaRPr lang="en-US" sz="2400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524000"/>
            <a:ext cx="6852354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00" y="4114800"/>
            <a:ext cx="4713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Savings = $888,193 = 28.21%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685800"/>
            <a:ext cx="7981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Cost of Both Systems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(</a:t>
            </a:r>
            <a:r>
              <a:rPr lang="en-US" sz="2400" dirty="0" err="1" smtClean="0"/>
              <a:t>Nitterhouse</a:t>
            </a:r>
            <a:r>
              <a:rPr lang="en-US" sz="2400" dirty="0" smtClean="0"/>
              <a:t> concrete &amp; RS Means)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9659600" y="4038600"/>
            <a:ext cx="5105400" cy="533400"/>
          </a:xfrm>
          <a:prstGeom prst="rect">
            <a:avLst/>
          </a:prstGeom>
          <a:noFill/>
          <a:ln w="825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sp useBgFill="1">
        <p:nvSpPr>
          <p:cNvPr id="16" name="TextBox 15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2" grpId="0"/>
      <p:bldP spid="12" grpId="1"/>
      <p:bldP spid="13" grpId="0"/>
      <p:bldP spid="13" grpId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67850" y="939555"/>
            <a:ext cx="7981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Schedule Analysis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8516600" y="1066800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Using Current Schedule and durations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91000" y="1981200"/>
          <a:ext cx="4495799" cy="147218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84151"/>
                <a:gridCol w="1051923"/>
                <a:gridCol w="1143700"/>
                <a:gridCol w="679597"/>
                <a:gridCol w="836428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Member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Quantity in a typical bay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</a:t>
                      </a:r>
                      <a:r>
                        <a:rPr lang="en-US" sz="1200" dirty="0" smtClean="0">
                          <a:effectLst/>
                        </a:rPr>
                        <a:t>quantity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Daily Output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days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Girders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4.125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9.625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Columns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144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Slab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5.5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894506"/>
              </p:ext>
            </p:extLst>
          </p:nvPr>
        </p:nvGraphicFramePr>
        <p:xfrm>
          <a:off x="18745200" y="1676400"/>
          <a:ext cx="3671956" cy="152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35978"/>
                <a:gridCol w="1835978"/>
              </a:tblGrid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Duration for an area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Girder</a:t>
                      </a:r>
                      <a:endParaRPr lang="en-US" sz="13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days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Beam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days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Column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 days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Slab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days</a:t>
                      </a:r>
                      <a:endParaRPr lang="en-US" sz="13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5486400" y="1371600"/>
            <a:ext cx="2109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Using RS Means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14800" y="396240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Duration for Entire Bay:</a:t>
            </a:r>
          </a:p>
          <a:p>
            <a:pPr marL="0" indent="0" algn="ctr">
              <a:buFontTx/>
              <a:buNone/>
            </a:pPr>
            <a:endParaRPr lang="en-US" sz="2000" dirty="0" smtClean="0"/>
          </a:p>
          <a:p>
            <a:pPr marL="0" indent="0" algn="ctr">
              <a:buFontTx/>
              <a:buNone/>
            </a:pPr>
            <a:r>
              <a:rPr lang="en-US" sz="2000" dirty="0" smtClean="0"/>
              <a:t>21 days with 1 crane</a:t>
            </a:r>
            <a:br>
              <a:rPr lang="en-US" sz="2000" dirty="0" smtClean="0"/>
            </a:br>
            <a:r>
              <a:rPr lang="en-US" sz="2000" dirty="0" smtClean="0"/>
              <a:t>11 days with 2 cranes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7499" r="3009" b="3876"/>
          <a:stretch/>
        </p:blipFill>
        <p:spPr bwMode="auto">
          <a:xfrm>
            <a:off x="11277600" y="1371600"/>
            <a:ext cx="5117966" cy="42576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353800" y="555813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Erection of Envelope Phase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936200" y="1905000"/>
            <a:ext cx="3200400" cy="3033191"/>
            <a:chOff x="5486400" y="1143000"/>
            <a:chExt cx="4355172" cy="4127631"/>
          </a:xfrm>
        </p:grpSpPr>
        <p:pic>
          <p:nvPicPr>
            <p:cNvPr id="21" name="Picture 20" descr="Y:\_MJ\_JMA THESIS files\Thesis Abstract\Pictures\Fuala Floor Pla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143000"/>
              <a:ext cx="4355172" cy="4127631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2" name="Group 35"/>
            <p:cNvGrpSpPr/>
            <p:nvPr/>
          </p:nvGrpSpPr>
          <p:grpSpPr>
            <a:xfrm>
              <a:off x="7239000" y="2057400"/>
              <a:ext cx="457200" cy="1981200"/>
              <a:chOff x="14859000" y="2590800"/>
              <a:chExt cx="457200" cy="19812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4859000" y="2590800"/>
                <a:ext cx="0" cy="838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4859000" y="3429000"/>
                <a:ext cx="3048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163800" y="3429000"/>
                <a:ext cx="0" cy="11430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5316200" y="2590800"/>
                <a:ext cx="0" cy="1981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4859000" y="2590800"/>
                <a:ext cx="4572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5163800" y="4572000"/>
                <a:ext cx="1524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18745200" y="3405187"/>
            <a:ext cx="3962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days for an entire Area</a:t>
            </a:r>
          </a:p>
          <a:p>
            <a:endParaRPr lang="en-US" dirty="0" smtClean="0"/>
          </a:p>
          <a:p>
            <a:r>
              <a:rPr lang="en-US" dirty="0" smtClean="0"/>
              <a:t>Mezzanine is Considered 2.5 times a typical Area</a:t>
            </a:r>
          </a:p>
          <a:p>
            <a:endParaRPr lang="en-US" dirty="0" smtClean="0"/>
          </a:p>
          <a:p>
            <a:r>
              <a:rPr lang="en-US" dirty="0" smtClean="0"/>
              <a:t>32.5 days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sp useBgFill="1">
        <p:nvSpPr>
          <p:cNvPr id="32" name="TextBox 31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16" grpId="0"/>
      <p:bldP spid="17" grpId="0"/>
      <p:bldP spid="19" grpId="0"/>
      <p:bldP spid="19" grpId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114800" y="396240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Duration for Entire Bay:</a:t>
            </a:r>
          </a:p>
          <a:p>
            <a:pPr marL="0" indent="0" algn="ctr">
              <a:buFontTx/>
              <a:buNone/>
            </a:pPr>
            <a:endParaRPr lang="en-US" sz="2000" dirty="0" smtClean="0"/>
          </a:p>
          <a:p>
            <a:pPr marL="0" indent="0" algn="ctr">
              <a:buFontTx/>
              <a:buNone/>
            </a:pPr>
            <a:r>
              <a:rPr lang="en-US" sz="2000" dirty="0" smtClean="0"/>
              <a:t>21 days with 1 crane</a:t>
            </a:r>
            <a:br>
              <a:rPr lang="en-US" sz="2000" dirty="0" smtClean="0"/>
            </a:br>
            <a:r>
              <a:rPr lang="en-US" sz="2000" dirty="0" smtClean="0"/>
              <a:t>11 days with 2 cranes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745200" y="3405187"/>
            <a:ext cx="3962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days for an entire Area</a:t>
            </a:r>
          </a:p>
          <a:p>
            <a:endParaRPr lang="en-US" dirty="0" smtClean="0"/>
          </a:p>
          <a:p>
            <a:r>
              <a:rPr lang="en-US" dirty="0" smtClean="0"/>
              <a:t>Mezzanine is Considered 2.5 times a typical Area</a:t>
            </a:r>
          </a:p>
          <a:p>
            <a:endParaRPr lang="en-US" dirty="0" smtClean="0"/>
          </a:p>
          <a:p>
            <a:r>
              <a:rPr lang="en-US" dirty="0" smtClean="0"/>
              <a:t>32.5 days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67850" y="939555"/>
            <a:ext cx="79819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 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Summary of Schedule Analysis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Steel Mezzanine Duration = 35 Days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More Realistic Approach = 32.5 Days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800" dirty="0" smtClean="0"/>
              <a:t>Minor reduction in Schedule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5334000" y="4953000"/>
            <a:ext cx="2667000" cy="304800"/>
          </a:xfrm>
          <a:prstGeom prst="rect">
            <a:avLst/>
          </a:prstGeom>
          <a:noFill/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745200" y="5029200"/>
            <a:ext cx="1371600" cy="457200"/>
          </a:xfrm>
          <a:prstGeom prst="rect">
            <a:avLst/>
          </a:prstGeom>
          <a:noFill/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706600" y="3124200"/>
            <a:ext cx="1371600" cy="45720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554200" y="3886200"/>
            <a:ext cx="1524000" cy="457200"/>
          </a:xfrm>
          <a:prstGeom prst="rect">
            <a:avLst/>
          </a:prstGeom>
          <a:noFill/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191000" y="1981200"/>
          <a:ext cx="4495799" cy="147218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84151"/>
                <a:gridCol w="1051923"/>
                <a:gridCol w="1143700"/>
                <a:gridCol w="679597"/>
                <a:gridCol w="836428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Member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Quantity in a typical bay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</a:t>
                      </a:r>
                      <a:r>
                        <a:rPr lang="en-US" sz="1200" dirty="0" smtClean="0">
                          <a:effectLst/>
                        </a:rPr>
                        <a:t>quantity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Daily Output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days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Girders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4.125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9.625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Columns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144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Slab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1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5.5</a:t>
                      </a:r>
                      <a:endParaRPr lang="en-US" sz="11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5486400" y="1371600"/>
            <a:ext cx="2109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Using RS Means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516600" y="1066800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Using Current Schedule and durations</a:t>
            </a:r>
            <a:endParaRPr lang="en-US" sz="2400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894506"/>
              </p:ext>
            </p:extLst>
          </p:nvPr>
        </p:nvGraphicFramePr>
        <p:xfrm>
          <a:off x="18745200" y="1676400"/>
          <a:ext cx="3671956" cy="152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35978"/>
                <a:gridCol w="1835978"/>
              </a:tblGrid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Duration for an area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Girder</a:t>
                      </a:r>
                      <a:endParaRPr lang="en-US" sz="13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days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Beam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days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Column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 days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  <a:tr h="25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Slab</a:t>
                      </a:r>
                      <a:endParaRPr lang="en-US" sz="130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days</a:t>
                      </a:r>
                      <a:endParaRPr lang="en-US" sz="1300" dirty="0">
                        <a:solidFill>
                          <a:srgbClr val="2861A9"/>
                        </a:solidFill>
                        <a:effectLst/>
                        <a:latin typeface="Candara"/>
                        <a:ea typeface="Candara"/>
                        <a:cs typeface="Times New Roman"/>
                      </a:endParaRPr>
                    </a:p>
                  </a:txBody>
                  <a:tcPr marL="82826" marR="82826" marT="0" marB="0"/>
                </a:tc>
              </a:tr>
            </a:tbl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22936200" y="1905000"/>
            <a:ext cx="3200400" cy="3033191"/>
            <a:chOff x="5486400" y="1143000"/>
            <a:chExt cx="4355172" cy="4127631"/>
          </a:xfrm>
        </p:grpSpPr>
        <p:pic>
          <p:nvPicPr>
            <p:cNvPr id="44" name="Picture 43" descr="Y:\_MJ\_JMA THESIS files\Thesis Abstract\Pictures\Fuala Floor Pla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143000"/>
              <a:ext cx="4355172" cy="4127631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oup 35"/>
            <p:cNvGrpSpPr/>
            <p:nvPr/>
          </p:nvGrpSpPr>
          <p:grpSpPr>
            <a:xfrm>
              <a:off x="7239000" y="2057400"/>
              <a:ext cx="457200" cy="1981200"/>
              <a:chOff x="14859000" y="2590800"/>
              <a:chExt cx="457200" cy="198120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4859000" y="2590800"/>
                <a:ext cx="0" cy="838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4859000" y="3429000"/>
                <a:ext cx="3048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5163800" y="3429000"/>
                <a:ext cx="0" cy="11430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5316200" y="2590800"/>
                <a:ext cx="0" cy="198120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4859000" y="2590800"/>
                <a:ext cx="4572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5163800" y="4572000"/>
                <a:ext cx="152400" cy="0"/>
              </a:xfrm>
              <a:prstGeom prst="line">
                <a:avLst/>
              </a:prstGeom>
              <a:ln w="476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/>
          <p:cNvSpPr txBox="1"/>
          <p:nvPr/>
        </p:nvSpPr>
        <p:spPr>
          <a:xfrm>
            <a:off x="9467850" y="939555"/>
            <a:ext cx="7981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Schedule Analysis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 useBgFill="1">
        <p:nvSpPr>
          <p:cNvPr id="57" name="TextBox 56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2" grpId="0"/>
      <p:bldP spid="8" grpId="0"/>
      <p:bldP spid="8" grpId="1"/>
      <p:bldP spid="22" grpId="0" animBg="1"/>
      <p:bldP spid="31" grpId="0" animBg="1"/>
      <p:bldP spid="32" grpId="0" animBg="1"/>
      <p:bldP spid="32" grpId="1" animBg="1"/>
      <p:bldP spid="33" grpId="0" animBg="1"/>
      <p:bldP spid="33" grpId="1" animBg="1"/>
      <p:bldP spid="39" grpId="0"/>
      <p:bldP spid="41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82200" y="914400"/>
            <a:ext cx="8515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Final Conclusion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$ 888,192.54 cost reduction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Minor Schedule Reduction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28 day Curing wait of C.I.P. concrete eliminated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Less trades on Site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Substantially Heavier structural System </a:t>
            </a:r>
          </a:p>
          <a:p>
            <a:pPr marL="0" indent="0">
              <a:buFont typeface="Arial" pitchFamily="34" charset="0"/>
              <a:buChar char="•"/>
            </a:pPr>
            <a:endParaRPr lang="en-US" sz="2400" dirty="0" smtClean="0"/>
          </a:p>
          <a:p>
            <a:pPr marL="0" indent="0"/>
            <a:r>
              <a:rPr lang="en-US" sz="2400" dirty="0" smtClean="0"/>
              <a:t>Recommendations: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Owner should consider Changing Structure from Steel to Precast Concrete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Potential Cost savings and Schedule Reductions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Better design for a food plant</a:t>
            </a:r>
          </a:p>
          <a:p>
            <a:pPr marL="0" indent="0">
              <a:buFont typeface="Arial" pitchFamily="34" charset="0"/>
              <a:buChar char="•"/>
            </a:pP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34242"/>
              </p:ext>
            </p:extLst>
          </p:nvPr>
        </p:nvGraphicFramePr>
        <p:xfrm>
          <a:off x="18135600" y="2286000"/>
          <a:ext cx="9082626" cy="176936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12636"/>
                <a:gridCol w="1964462"/>
                <a:gridCol w="1752645"/>
                <a:gridCol w="1760054"/>
                <a:gridCol w="1592829"/>
              </a:tblGrid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System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of erecting a typical bay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per </a:t>
                      </a:r>
                      <a:r>
                        <a:rPr lang="en-US" sz="1800" dirty="0" err="1">
                          <a:effectLst/>
                        </a:rPr>
                        <a:t>sqft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32,251 SF)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Duration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Precast Concrete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$71,760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$70.10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effectLst/>
                        </a:rPr>
                        <a:t>$ 2,260,795.10</a:t>
                      </a:r>
                      <a:endParaRPr lang="en-US" sz="1800" b="1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B050"/>
                          </a:solidFill>
                          <a:effectLst/>
                        </a:rPr>
                        <a:t>32.5 Days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Steel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$99,986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$97.64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$ 3,148,987.64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</a:rPr>
                        <a:t>35 Days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  <p:sp useBgFill="1">
        <p:nvSpPr>
          <p:cNvPr id="13" name="TextBox 12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Breadth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Steel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Loads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Column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Financial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9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363200" y="935444"/>
            <a:ext cx="891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2400" dirty="0" smtClean="0"/>
              <a:t>Problem Identification: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Many Tasks taking place at the same time - Site Congestion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CMU Walls for bathrooms in Area O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A lot of Precast concrete work for Project</a:t>
            </a:r>
          </a:p>
          <a:p>
            <a:pPr marL="0" indent="0">
              <a:buFont typeface="Arial" pitchFamily="34" charset="0"/>
              <a:buChar char="•"/>
            </a:pPr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Research Proposal: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Determine systems that could be prefabricated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Reduce Site Congestion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Cost and Schedule Impacts</a:t>
            </a:r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48200" y="685800"/>
            <a:ext cx="3519237" cy="5943600"/>
            <a:chOff x="5333999" y="533400"/>
            <a:chExt cx="3519237" cy="5943600"/>
          </a:xfrm>
        </p:grpSpPr>
        <p:sp>
          <p:nvSpPr>
            <p:cNvPr id="10" name="Rectangle 9"/>
            <p:cNvSpPr/>
            <p:nvPr/>
          </p:nvSpPr>
          <p:spPr>
            <a:xfrm>
              <a:off x="5333999" y="533400"/>
              <a:ext cx="3519237" cy="59436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0"/>
              </a:schemeClr>
            </a:solidFill>
            <a:ln w="984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0" y="675640"/>
              <a:ext cx="3320372" cy="5648960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21412200" y="1262978"/>
            <a:ext cx="4469782" cy="4236253"/>
            <a:chOff x="21412200" y="1262978"/>
            <a:chExt cx="4469782" cy="4236253"/>
          </a:xfrm>
        </p:grpSpPr>
        <p:pic>
          <p:nvPicPr>
            <p:cNvPr id="21" name="Picture 20" descr="Y:\_MJ\_JMA THESIS files\Thesis Abstract\Pictures\Fuala Floor Pla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2200" y="1262978"/>
              <a:ext cx="4469782" cy="4236253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4765000" y="2209800"/>
              <a:ext cx="609600" cy="9906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1" name="TextBox 10"/>
          <p:cNvSpPr txBox="1"/>
          <p:nvPr/>
        </p:nvSpPr>
        <p:spPr>
          <a:xfrm>
            <a:off x="0" y="0"/>
            <a:ext cx="4038600" cy="3768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sp useBgFill="1">
        <p:nvSpPr>
          <p:cNvPr id="18" name="TextBox 17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01200" y="838200"/>
            <a:ext cx="7981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What to Prefabricate?</a:t>
            </a: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371600"/>
            <a:ext cx="5785581" cy="44342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386" name="Picture 2" descr="http://img.archiexpo.com/images_ae/photo-g/contemporary-prefabricated-bathroom-386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7600" y="1524000"/>
            <a:ext cx="6667500" cy="416242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72000" y="1600200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What will be Prefabricated: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Bathroom Walls as precast concrete with Piping and electric rough-ins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Bathroom finishes Prefabrication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sp useBgFill="1">
        <p:nvSpPr>
          <p:cNvPr id="15" name="TextBox 14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1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67850" y="939554"/>
            <a:ext cx="7981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Precast Concrete Bathroom prefabrication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Assumptions for proposed precast walls: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The same methods used for the current precast concrete envelope would be used for the precast bathroom walls: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Procurement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Prefabrication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Transportation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Hoisting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Connecting</a:t>
            </a:r>
            <a:endParaRPr lang="en-US" sz="2400" dirty="0"/>
          </a:p>
        </p:txBody>
      </p:sp>
      <p:pic>
        <p:nvPicPr>
          <p:cNvPr id="15362" name="Picture 2" descr="http://www.gejohnson.com/i/subpages/BIM/03_pt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0" y="3429000"/>
            <a:ext cx="2971800" cy="2257139"/>
          </a:xfrm>
          <a:prstGeom prst="rect">
            <a:avLst/>
          </a:prstGeom>
          <a:noFill/>
        </p:spPr>
      </p:pic>
      <p:pic>
        <p:nvPicPr>
          <p:cNvPr id="11266" name="Picture 2" descr="http://image.shutterstock.com/display_pic_with_logo/62553/62553,1184351742,3/stock-photo-large-panels-of-precast-concrete-are-tilted-up-with-cranes-to-form-the-walls-of-a-large-building-3846271.jpg"/>
          <p:cNvPicPr>
            <a:picLocks noChangeAspect="1" noChangeArrowheads="1"/>
          </p:cNvPicPr>
          <p:nvPr/>
        </p:nvPicPr>
        <p:blipFill>
          <a:blip r:embed="rId3" cstate="print"/>
          <a:srcRect b="170"/>
          <a:stretch>
            <a:fillRect/>
          </a:stretch>
        </p:blipFill>
        <p:spPr bwMode="auto">
          <a:xfrm>
            <a:off x="3581400" y="1371600"/>
            <a:ext cx="5029200" cy="3581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888200" y="1295400"/>
            <a:ext cx="5029200" cy="4766443"/>
            <a:chOff x="4267200" y="864513"/>
            <a:chExt cx="2892150" cy="2741046"/>
          </a:xfrm>
        </p:grpSpPr>
        <p:pic>
          <p:nvPicPr>
            <p:cNvPr id="14" name="Picture 13" descr="Y:\_MJ\_JMA THESIS files\Thesis Abstract\Pictures\Fuala Floor Pla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864513"/>
              <a:ext cx="2892150" cy="2741046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4572000" y="1245513"/>
              <a:ext cx="1295400" cy="18185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88480" y="1474113"/>
              <a:ext cx="226520" cy="1295400"/>
            </a:xfrm>
            <a:prstGeom prst="rect">
              <a:avLst/>
            </a:prstGeom>
            <a:solidFill>
              <a:srgbClr val="FFC000">
                <a:alpha val="43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79079" y="1422200"/>
              <a:ext cx="381000" cy="6096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9" name="TextBox 18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6000" y="1066800"/>
            <a:ext cx="7981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14800" y="99060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Bathroom </a:t>
            </a:r>
            <a:r>
              <a:rPr lang="en-US" sz="2400" dirty="0" err="1" smtClean="0"/>
              <a:t>Finishings</a:t>
            </a:r>
            <a:r>
              <a:rPr lang="en-US" sz="2400" dirty="0" smtClean="0"/>
              <a:t>: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Toilet Paper Dispenser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Paper Towel Dispenser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Sanitary Napkin Disposal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24”x26” mirror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Soap dispenser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269200" y="9144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Site Logistics</a:t>
            </a:r>
            <a:endParaRPr lang="en-US" sz="2400" dirty="0"/>
          </a:p>
        </p:txBody>
      </p:sp>
      <p:pic>
        <p:nvPicPr>
          <p:cNvPr id="13" name="Picture 3" descr="C:\Users\J\Desktop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7600" y="1447800"/>
            <a:ext cx="8102600" cy="506371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896600" y="685800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On-Site Prefabrication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Walls and finishes assembled at site and then hoisted into place</a:t>
            </a:r>
            <a:endParaRPr lang="en-US" dirty="0"/>
          </a:p>
        </p:txBody>
      </p:sp>
      <p:pic>
        <p:nvPicPr>
          <p:cNvPr id="10242" name="Picture 2" descr="http://i00.i.aliimg.com/photo/v0/111493866/Prefabricated_Bathroom_Bathroom_P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00" y="2133600"/>
            <a:ext cx="2362200" cy="3555112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 l="18125" t="21000" r="40000" b="10000"/>
          <a:stretch>
            <a:fillRect/>
          </a:stretch>
        </p:blipFill>
        <p:spPr bwMode="auto">
          <a:xfrm>
            <a:off x="13411200" y="2209800"/>
            <a:ext cx="3048000" cy="337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 l="33750" t="29000" r="26250" b="1000"/>
          <a:stretch>
            <a:fillRect/>
          </a:stretch>
        </p:blipFill>
        <p:spPr bwMode="auto">
          <a:xfrm>
            <a:off x="4724400" y="3733800"/>
            <a:ext cx="249936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sp useBgFill="1">
        <p:nvSpPr>
          <p:cNvPr id="20" name="TextBox 19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193000" y="8382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Site Logistics</a:t>
            </a:r>
            <a:endParaRPr lang="en-US" sz="2400" dirty="0"/>
          </a:p>
        </p:txBody>
      </p:sp>
      <p:pic>
        <p:nvPicPr>
          <p:cNvPr id="76803" name="Picture 3" descr="C:\Users\J\Desktop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7600" y="1447800"/>
            <a:ext cx="8102600" cy="5063717"/>
          </a:xfrm>
          <a:prstGeom prst="rect">
            <a:avLst/>
          </a:prstGeom>
          <a:noFill/>
        </p:spPr>
      </p:pic>
      <p:pic>
        <p:nvPicPr>
          <p:cNvPr id="76805" name="Picture 5" descr="http://www.hkfnordic.com/img/hoistti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1676400"/>
            <a:ext cx="4876800" cy="309067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800" y="99060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Bathroom </a:t>
            </a:r>
            <a:r>
              <a:rPr lang="en-US" sz="2400" dirty="0" err="1" smtClean="0"/>
              <a:t>Finishings</a:t>
            </a:r>
            <a:r>
              <a:rPr lang="en-US" sz="2400" dirty="0" smtClean="0"/>
              <a:t>: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Toilet Paper Dispenser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Paper Towel Dispenser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Sanitary Napkin Disposal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24”x26” mirror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Soap dispenser</a:t>
            </a:r>
            <a:endParaRPr lang="en-US" sz="2400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/>
          <a:srcRect l="33750" t="29000" r="26250" b="1000"/>
          <a:stretch>
            <a:fillRect/>
          </a:stretch>
        </p:blipFill>
        <p:spPr bwMode="auto">
          <a:xfrm>
            <a:off x="4724400" y="3733800"/>
            <a:ext cx="249936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1" name="TextBox 10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0400" y="9144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Hoisting Prefabricated units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71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87000" y="1066800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Structural System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First Floor:	Precast concrete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Mezzanine:	Steel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Area O:		CMU walls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64200" y="1044774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Construction Phases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Mobilization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Sitework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Foundation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Erection of Envelope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Building Water-tight</a:t>
            </a:r>
          </a:p>
          <a:p>
            <a:pPr marL="800100" lvl="1" indent="-34290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			and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fitouts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7499" r="3009" b="3876"/>
          <a:stretch/>
        </p:blipFill>
        <p:spPr bwMode="auto">
          <a:xfrm>
            <a:off x="22009234" y="1828800"/>
            <a:ext cx="5117966" cy="42576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363200" y="35814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Lighting System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650 Volt-Amperes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210800" y="1828800"/>
            <a:ext cx="5638800" cy="1219200"/>
            <a:chOff x="10210800" y="1828800"/>
            <a:chExt cx="5638800" cy="1219200"/>
          </a:xfrm>
        </p:grpSpPr>
        <p:sp>
          <p:nvSpPr>
            <p:cNvPr id="27" name="Rectangle 26"/>
            <p:cNvSpPr/>
            <p:nvPr/>
          </p:nvSpPr>
          <p:spPr>
            <a:xfrm>
              <a:off x="10210800" y="1828800"/>
              <a:ext cx="5638800" cy="381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210800" y="2209800"/>
              <a:ext cx="5638800" cy="381000"/>
            </a:xfrm>
            <a:prstGeom prst="rect">
              <a:avLst/>
            </a:prstGeom>
            <a:solidFill>
              <a:srgbClr val="FFC000">
                <a:alpha val="43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210800" y="2590800"/>
              <a:ext cx="563880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1717000" y="607317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Erection of Envelope Phase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32" name="TextBox 31"/>
          <p:cNvSpPr txBox="1"/>
          <p:nvPr/>
        </p:nvSpPr>
        <p:spPr>
          <a:xfrm>
            <a:off x="0" y="609600"/>
            <a:ext cx="4038600" cy="3170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PROJECT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657600" y="712113"/>
            <a:ext cx="5029200" cy="5917287"/>
            <a:chOff x="4038600" y="533400"/>
            <a:chExt cx="5029200" cy="5917287"/>
          </a:xfrm>
        </p:grpSpPr>
        <p:grpSp>
          <p:nvGrpSpPr>
            <p:cNvPr id="35" name="Group 23"/>
            <p:cNvGrpSpPr/>
            <p:nvPr/>
          </p:nvGrpSpPr>
          <p:grpSpPr>
            <a:xfrm>
              <a:off x="4495800" y="533400"/>
              <a:ext cx="2892150" cy="2741046"/>
              <a:chOff x="4646121" y="585313"/>
              <a:chExt cx="2892150" cy="2741046"/>
            </a:xfrm>
          </p:grpSpPr>
          <p:grpSp>
            <p:nvGrpSpPr>
              <p:cNvPr id="38" name="Group 21"/>
              <p:cNvGrpSpPr/>
              <p:nvPr/>
            </p:nvGrpSpPr>
            <p:grpSpPr>
              <a:xfrm>
                <a:off x="4646121" y="585313"/>
                <a:ext cx="2892150" cy="2741046"/>
                <a:chOff x="4419600" y="304800"/>
                <a:chExt cx="2892150" cy="2741046"/>
              </a:xfrm>
            </p:grpSpPr>
            <p:pic>
              <p:nvPicPr>
                <p:cNvPr id="49" name="Picture 48" descr="Y:\_MJ\_JMA THESIS files\Thesis Abstract\Pictures\Fuala Floor Plan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9600" y="304800"/>
                  <a:ext cx="2892150" cy="2741046"/>
                </a:xfrm>
                <a:prstGeom prst="rect">
                  <a:avLst/>
                </a:prstGeom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50" name="Rectangle 49"/>
                <p:cNvSpPr/>
                <p:nvPr/>
              </p:nvSpPr>
              <p:spPr>
                <a:xfrm>
                  <a:off x="4724400" y="685800"/>
                  <a:ext cx="1295400" cy="1818537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640880" y="914400"/>
                  <a:ext cx="226520" cy="1295400"/>
                </a:xfrm>
                <a:prstGeom prst="rect">
                  <a:avLst/>
                </a:prstGeom>
                <a:solidFill>
                  <a:srgbClr val="FFC000">
                    <a:alpha val="43000"/>
                  </a:srgb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6858000" y="1143000"/>
                <a:ext cx="381000" cy="609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79521" y="2921200"/>
              <a:ext cx="3888279" cy="3072287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4038600" y="6019800"/>
              <a:ext cx="4953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West Expansion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72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4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67850" y="685800"/>
            <a:ext cx="874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Schedule impact:</a:t>
            </a: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0591800" y="38862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Using RS Means &amp; actual Project Schedule</a:t>
            </a:r>
          </a:p>
          <a:p>
            <a:pPr marL="0" indent="0" algn="ctr">
              <a:buFontTx/>
              <a:buNone/>
            </a:pPr>
            <a:r>
              <a:rPr lang="en-US" sz="2000" dirty="0" smtClean="0"/>
              <a:t>Proposed system Duration:</a:t>
            </a:r>
          </a:p>
          <a:p>
            <a:pPr marL="0" indent="0" algn="ctr">
              <a:buFontTx/>
              <a:buNone/>
            </a:pPr>
            <a:r>
              <a:rPr lang="en-US" sz="2000" dirty="0" smtClean="0"/>
              <a:t> 2 days for hoisting precast walls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44200" y="2057400"/>
            <a:ext cx="594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endParaRPr lang="en-US" sz="2000" dirty="0" smtClean="0"/>
          </a:p>
          <a:p>
            <a:pPr marL="0" indent="0" algn="ctr">
              <a:buFontTx/>
              <a:buNone/>
            </a:pPr>
            <a:r>
              <a:rPr lang="en-US" sz="2000" dirty="0" smtClean="0"/>
              <a:t>Current Duration: 45 days of construction for CMU walls</a:t>
            </a:r>
          </a:p>
          <a:p>
            <a:pPr marL="0" indent="0" algn="ctr">
              <a:buFontTx/>
              <a:buNone/>
            </a:pPr>
            <a:endParaRPr lang="en-US" sz="20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962400" y="685800"/>
            <a:ext cx="5257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Current Schedule</a:t>
            </a:r>
          </a:p>
          <a:p>
            <a:pPr marL="0" indent="0" algn="ctr">
              <a:buFontTx/>
              <a:buNone/>
            </a:pPr>
            <a:endParaRPr lang="en-US" sz="2000" dirty="0" smtClean="0"/>
          </a:p>
          <a:p>
            <a:pPr marL="0" indent="0" algn="ctr">
              <a:buFontTx/>
              <a:buNone/>
            </a:pPr>
            <a:r>
              <a:rPr lang="en-US" sz="2000" dirty="0" smtClean="0"/>
              <a:t>Critical Path task</a:t>
            </a:r>
          </a:p>
          <a:p>
            <a:pPr marL="0" indent="0" algn="ctr">
              <a:buFontTx/>
              <a:buNone/>
            </a:pPr>
            <a:endParaRPr lang="en-US" sz="2000" dirty="0" smtClean="0"/>
          </a:p>
          <a:p>
            <a:pPr marL="0" indent="0" algn="ctr">
              <a:buFontTx/>
              <a:buNone/>
            </a:pPr>
            <a:endParaRPr lang="en-US" sz="2000" dirty="0" smtClean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343400" y="1780168"/>
          <a:ext cx="4419600" cy="4175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399"/>
                <a:gridCol w="1066800"/>
                <a:gridCol w="1295401"/>
              </a:tblGrid>
              <a:tr h="5825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Early Start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Early Finish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</a:tr>
              <a:tr h="582545">
                <a:tc>
                  <a:txBody>
                    <a:bodyPr/>
                    <a:lstStyle/>
                    <a:p>
                      <a:r>
                        <a:rPr lang="en-US" sz="1800" b="1" smtClean="0"/>
                        <a:t>Install</a:t>
                      </a:r>
                      <a:r>
                        <a:rPr lang="en-US" sz="1800" b="1" baseline="0" smtClean="0"/>
                        <a:t> Masonry Walls</a:t>
                      </a:r>
                      <a:endParaRPr lang="en-US" sz="1800" b="1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22 Jun</a:t>
                      </a:r>
                      <a:endParaRPr lang="en-US" sz="1800" b="1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07 Sept</a:t>
                      </a:r>
                      <a:endParaRPr lang="en-US" sz="1800" b="1" dirty="0"/>
                    </a:p>
                  </a:txBody>
                  <a:tcPr marL="83221" marR="83221" marT="41610" marB="41610"/>
                </a:tc>
              </a:tr>
              <a:tr h="38142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In-Wall plumbing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Jun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 July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</a:tr>
              <a:tr h="5825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In-Wall</a:t>
                      </a:r>
                      <a:r>
                        <a:rPr lang="en-US" sz="1600" baseline="0" dirty="0" smtClean="0"/>
                        <a:t> Electric Rough-in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 Jun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Sept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</a:tr>
              <a:tr h="5825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HVAC Main Duct Work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01 July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Sept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</a:tr>
              <a:tr h="5825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Plumbing Insulation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06 July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</a:t>
                      </a:r>
                      <a:r>
                        <a:rPr lang="en-US" sz="1600" baseline="0" dirty="0" smtClean="0"/>
                        <a:t> Sept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</a:tr>
              <a:tr h="8322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Piping and ductwork connections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July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07 Sept</a:t>
                      </a:r>
                      <a:endParaRPr lang="en-US" sz="1600" dirty="0"/>
                    </a:p>
                  </a:txBody>
                  <a:tcPr marL="83221" marR="83221" marT="41610" marB="41610"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8135600" y="9906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/>
              <a:t>General Conditions Impact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GC Calculated to be $992,000 over 22 Months </a:t>
            </a:r>
          </a:p>
          <a:p>
            <a:pPr lvl="1">
              <a:defRPr/>
            </a:pPr>
            <a:r>
              <a:rPr lang="en-US" dirty="0" smtClean="0"/>
              <a:t>Around 43 Days of Project Schedule Saving = $67,500 of GC Savings </a:t>
            </a:r>
            <a:endParaRPr lang="en-US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6875" t="8000" r="9375" b="6000"/>
          <a:stretch>
            <a:fillRect/>
          </a:stretch>
        </p:blipFill>
        <p:spPr bwMode="auto">
          <a:xfrm>
            <a:off x="19278600" y="3048000"/>
            <a:ext cx="5486400" cy="352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sp useBgFill="1">
        <p:nvSpPr>
          <p:cNvPr id="20" name="TextBox 19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4" grpId="0"/>
      <p:bldP spid="14" grpId="1"/>
      <p:bldP spid="15" grpId="0"/>
      <p:bldP spid="15" grpId="1"/>
      <p:bldP spid="19" grpId="0"/>
      <p:bldP spid="1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0" y="1752600"/>
            <a:ext cx="84582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  <a:cs typeface="+mn-cs"/>
              </a:rPr>
              <a:t>Final </a:t>
            </a:r>
            <a:r>
              <a:rPr lang="en-US" sz="2400" b="1" dirty="0" smtClean="0">
                <a:latin typeface="+mn-lt"/>
                <a:cs typeface="+mn-cs"/>
              </a:rPr>
              <a:t>Conclusion of prefabrication</a:t>
            </a:r>
            <a:endParaRPr lang="en-US" sz="2400" b="1" dirty="0">
              <a:latin typeface="+mn-lt"/>
              <a:cs typeface="+mn-cs"/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</a:rPr>
              <a:t>43</a:t>
            </a:r>
            <a:r>
              <a:rPr lang="en-US" sz="2200" dirty="0" smtClean="0">
                <a:latin typeface="+mn-lt"/>
                <a:cs typeface="+mn-cs"/>
              </a:rPr>
              <a:t> </a:t>
            </a:r>
            <a:r>
              <a:rPr lang="en-US" sz="2200" dirty="0">
                <a:latin typeface="+mn-lt"/>
                <a:cs typeface="+mn-cs"/>
              </a:rPr>
              <a:t>Days of Schedule Reduction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200" dirty="0" smtClean="0">
                <a:latin typeface="+mn-lt"/>
                <a:cs typeface="+mn-cs"/>
              </a:rPr>
              <a:t>$62.5K </a:t>
            </a:r>
            <a:r>
              <a:rPr lang="en-US" sz="2200" dirty="0">
                <a:latin typeface="+mn-lt"/>
                <a:cs typeface="+mn-cs"/>
              </a:rPr>
              <a:t>Worth of GC </a:t>
            </a:r>
            <a:r>
              <a:rPr lang="en-US" sz="2200" dirty="0" smtClean="0">
                <a:latin typeface="+mn-lt"/>
                <a:cs typeface="+mn-cs"/>
              </a:rPr>
              <a:t>Savings</a:t>
            </a:r>
            <a:endParaRPr lang="en-US" sz="2200" dirty="0">
              <a:latin typeface="+mn-lt"/>
              <a:cs typeface="+mn-cs"/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  <a:cs typeface="+mn-cs"/>
              </a:rPr>
              <a:t>Major Reduction in site </a:t>
            </a:r>
            <a:r>
              <a:rPr lang="en-US" sz="2200" dirty="0" smtClean="0">
                <a:latin typeface="+mn-lt"/>
                <a:cs typeface="+mn-cs"/>
              </a:rPr>
              <a:t>congestions</a:t>
            </a:r>
            <a:endParaRPr lang="en-US" dirty="0">
              <a:latin typeface="+mn-lt"/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</a:rPr>
              <a:t>Increased Safety, Quality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200" dirty="0" smtClean="0">
                <a:latin typeface="+mn-lt"/>
                <a:cs typeface="+mn-cs"/>
              </a:rPr>
              <a:t>Less Waste</a:t>
            </a:r>
            <a:endParaRPr lang="en-US" sz="2200" dirty="0"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latin typeface="+mn-lt"/>
              <a:cs typeface="+mn-cs"/>
            </a:endParaRPr>
          </a:p>
          <a:p>
            <a:pPr>
              <a:defRPr/>
            </a:pPr>
            <a:r>
              <a:rPr lang="en-US" sz="2400" b="1" dirty="0">
                <a:latin typeface="+mn-lt"/>
                <a:cs typeface="+mn-cs"/>
              </a:rPr>
              <a:t>Recommendation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  <a:cs typeface="+mn-cs"/>
              </a:rPr>
              <a:t>Pursue Prefabrication of </a:t>
            </a:r>
            <a:r>
              <a:rPr lang="en-US" sz="2200" dirty="0" smtClean="0">
                <a:latin typeface="+mn-lt"/>
                <a:cs typeface="+mn-cs"/>
              </a:rPr>
              <a:t>Bathrooms in Area O</a:t>
            </a:r>
            <a:endParaRPr lang="en-US" sz="2200" dirty="0">
              <a:latin typeface="+mn-lt"/>
              <a:cs typeface="+mn-cs"/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  <a:cs typeface="+mn-cs"/>
              </a:rPr>
              <a:t>Met goals of reducing </a:t>
            </a:r>
            <a:r>
              <a:rPr lang="en-US" sz="2200" dirty="0" smtClean="0">
                <a:latin typeface="+mn-lt"/>
                <a:cs typeface="+mn-cs"/>
              </a:rPr>
              <a:t>site </a:t>
            </a:r>
            <a:r>
              <a:rPr lang="en-US" sz="2200" dirty="0">
                <a:latin typeface="+mn-lt"/>
                <a:cs typeface="+mn-cs"/>
              </a:rPr>
              <a:t>congestions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  <p:sp useBgFill="1">
        <p:nvSpPr>
          <p:cNvPr id="13" name="TextBox 12"/>
          <p:cNvSpPr txBox="1"/>
          <p:nvPr/>
        </p:nvSpPr>
        <p:spPr>
          <a:xfrm>
            <a:off x="0" y="761046"/>
            <a:ext cx="4191000" cy="54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What to Prefabricate? 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Assumptions &amp; Parameters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Precast concrete Wall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On-site prefabrication &amp; Assembly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Logistics, Hoisting, Connecting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Schedule &amp; GC impact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Recommendation</a:t>
            </a:r>
            <a:endParaRPr lang="en-US" sz="1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67850" y="939554"/>
            <a:ext cx="90487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Lessons learned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Analysis 1: Energy Model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No cost to produce a design with less energy usage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Analysis 2: Photovoltaic Panels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Sustainable Energy with a 7 year payback period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Analysis 3: Structure modification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Reduction in Schedule and Cost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Analysis 4: Bathroom prefabrication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Many Advantages: reduced Congestion, schedule, safety, quality</a:t>
            </a:r>
          </a:p>
        </p:txBody>
      </p:sp>
      <p:sp useBgFill="1">
        <p:nvSpPr>
          <p:cNvPr id="6" name="TextBox 5"/>
          <p:cNvSpPr txBox="1"/>
          <p:nvPr/>
        </p:nvSpPr>
        <p:spPr>
          <a:xfrm>
            <a:off x="0" y="0"/>
            <a:ext cx="4038600" cy="3768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</p:txBody>
      </p:sp>
      <p:sp useBgFill="1">
        <p:nvSpPr>
          <p:cNvPr id="11" name="TextBox 10"/>
          <p:cNvSpPr txBox="1"/>
          <p:nvPr/>
        </p:nvSpPr>
        <p:spPr>
          <a:xfrm>
            <a:off x="0" y="761046"/>
            <a:ext cx="4191000" cy="28544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857250" lvl="1" indent="-400050">
              <a:lnSpc>
                <a:spcPct val="150000"/>
              </a:lnSpc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aep.coeaccess.psu.edu\profiles$\jma5163\Desktop\topbar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400" y="1905000"/>
            <a:ext cx="6096000" cy="88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2133600"/>
            <a:ext cx="3547242" cy="83557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150" y="4876800"/>
            <a:ext cx="1567027" cy="662152"/>
          </a:xfrm>
          <a:prstGeom prst="rect">
            <a:avLst/>
          </a:prstGeom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9296400" y="1066800"/>
            <a:ext cx="91249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Pennsylvania State University </a:t>
            </a:r>
            <a:endParaRPr lang="en-US" sz="2800" b="1" dirty="0" smtClean="0">
              <a:latin typeface="Cambria" pitchFamily="18" charset="0"/>
            </a:endParaRPr>
          </a:p>
          <a:p>
            <a:pPr algn="ctr"/>
            <a:r>
              <a:rPr lang="en-US" sz="2800" b="1" dirty="0" smtClean="0">
                <a:latin typeface="Cambria" pitchFamily="18" charset="0"/>
              </a:rPr>
              <a:t>AE Department</a:t>
            </a: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r>
              <a:rPr lang="en-US" sz="2800" b="1" dirty="0" smtClean="0">
                <a:latin typeface="Cambria" pitchFamily="18" charset="0"/>
              </a:rPr>
              <a:t>Dr. Moses Ling</a:t>
            </a:r>
            <a:r>
              <a:rPr lang="en-US" sz="2800" b="1" dirty="0">
                <a:latin typeface="Cambria" pitchFamily="18" charset="0"/>
              </a:rPr>
              <a:t>	</a:t>
            </a:r>
            <a:r>
              <a:rPr lang="en-US" sz="2800" b="1" dirty="0" smtClean="0">
                <a:latin typeface="Cambria" pitchFamily="18" charset="0"/>
              </a:rPr>
              <a:t>	Dr. </a:t>
            </a:r>
            <a:r>
              <a:rPr lang="en-US" sz="2800" b="1" dirty="0" err="1" smtClean="0">
                <a:latin typeface="Cambria" pitchFamily="18" charset="0"/>
              </a:rPr>
              <a:t>Chimay</a:t>
            </a:r>
            <a:r>
              <a:rPr lang="en-US" sz="2800" b="1" dirty="0" smtClean="0">
                <a:latin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</a:rPr>
              <a:t>Anumba</a:t>
            </a:r>
            <a:endParaRPr lang="en-US" sz="2800" b="1" dirty="0" smtClean="0">
              <a:latin typeface="Cambria" pitchFamily="18" charset="0"/>
            </a:endParaRP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9277350" y="4114800"/>
            <a:ext cx="9163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</a:rPr>
              <a:t>Turner Construction Company</a:t>
            </a:r>
            <a:endParaRPr lang="en-US" sz="2800" b="1" dirty="0">
              <a:latin typeface="Cambria" pitchFamily="18" charset="0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19583400" y="1219200"/>
            <a:ext cx="6248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</a:rPr>
              <a:t>United Arab Emirates</a:t>
            </a: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r>
              <a:rPr lang="en-US" sz="2800" b="1" dirty="0" smtClean="0">
                <a:latin typeface="Cambria" pitchFamily="18" charset="0"/>
              </a:rPr>
              <a:t>H.H. Sheikh </a:t>
            </a:r>
            <a:r>
              <a:rPr lang="en-US" sz="2800" b="1" dirty="0" err="1" smtClean="0">
                <a:latin typeface="Cambria" pitchFamily="18" charset="0"/>
              </a:rPr>
              <a:t>Khalifa</a:t>
            </a:r>
            <a:r>
              <a:rPr lang="en-US" sz="2800" b="1" dirty="0" smtClean="0">
                <a:latin typeface="Cambria" pitchFamily="18" charset="0"/>
              </a:rPr>
              <a:t> Bin </a:t>
            </a:r>
            <a:r>
              <a:rPr lang="en-US" sz="2800" b="1" dirty="0" err="1" smtClean="0">
                <a:latin typeface="Cambria" pitchFamily="18" charset="0"/>
              </a:rPr>
              <a:t>Zayed</a:t>
            </a:r>
            <a:endParaRPr lang="en-US" sz="2800" b="1" dirty="0" smtClean="0">
              <a:latin typeface="Cambria" pitchFamily="18" charset="0"/>
            </a:endParaRPr>
          </a:p>
          <a:p>
            <a:pPr algn="ctr"/>
            <a:r>
              <a:rPr lang="en-US" sz="2800" b="1" dirty="0" err="1" smtClean="0">
                <a:latin typeface="Cambria" pitchFamily="18" charset="0"/>
              </a:rPr>
              <a:t>Mrs</a:t>
            </a:r>
            <a:r>
              <a:rPr lang="en-US" sz="2800" b="1" dirty="0" smtClean="0">
                <a:latin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</a:rPr>
              <a:t>Abir</a:t>
            </a:r>
            <a:r>
              <a:rPr lang="en-US" sz="2800" b="1" dirty="0" smtClean="0">
                <a:latin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</a:rPr>
              <a:t>Khater</a:t>
            </a:r>
            <a:endParaRPr lang="en-US" sz="2800" b="1" dirty="0" smtClean="0">
              <a:latin typeface="Cambria" pitchFamily="18" charset="0"/>
            </a:endParaRP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3886200" y="1371600"/>
            <a:ext cx="4191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</a:rPr>
              <a:t>Family</a:t>
            </a: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r>
              <a:rPr lang="en-US" sz="2800" b="1" dirty="0" smtClean="0">
                <a:latin typeface="Cambria" pitchFamily="18" charset="0"/>
              </a:rPr>
              <a:t>Friends</a:t>
            </a:r>
          </a:p>
          <a:p>
            <a:pPr algn="ctr"/>
            <a:endParaRPr lang="en-US" sz="2800" b="1" dirty="0" smtClean="0">
              <a:latin typeface="Cambria" pitchFamily="18" charset="0"/>
            </a:endParaRPr>
          </a:p>
          <a:p>
            <a:pPr algn="ctr"/>
            <a:r>
              <a:rPr lang="en-US" sz="2800" b="1" dirty="0" smtClean="0">
                <a:latin typeface="Cambria" pitchFamily="18" charset="0"/>
              </a:rPr>
              <a:t>AE Classmates</a:t>
            </a:r>
            <a:endParaRPr lang="en-US" sz="2800" b="1" dirty="0">
              <a:latin typeface="Cambria" pitchFamily="18" charset="0"/>
            </a:endParaRPr>
          </a:p>
        </p:txBody>
      </p:sp>
      <p:sp useBgFill="1">
        <p:nvSpPr>
          <p:cNvPr id="17" name="TextBox 16"/>
          <p:cNvSpPr txBox="1"/>
          <p:nvPr/>
        </p:nvSpPr>
        <p:spPr>
          <a:xfrm>
            <a:off x="0" y="0"/>
            <a:ext cx="4038600" cy="3768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ACKNOWLEDGEMENT</a:t>
            </a:r>
          </a:p>
        </p:txBody>
      </p:sp>
      <p:sp useBgFill="1">
        <p:nvSpPr>
          <p:cNvPr id="21" name="TextBox 20"/>
          <p:cNvSpPr txBox="1"/>
          <p:nvPr/>
        </p:nvSpPr>
        <p:spPr>
          <a:xfrm>
            <a:off x="0" y="761046"/>
            <a:ext cx="4191000" cy="25391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#1: 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5647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25000" y="2209800"/>
            <a:ext cx="798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Thank You!</a:t>
            </a:r>
          </a:p>
          <a:p>
            <a:pPr marL="0" indent="0" algn="ctr">
              <a:buFontTx/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Questions?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821400" y="74632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Financial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</p:txBody>
      </p:sp>
    </p:spTree>
    <p:extLst>
      <p:ext uri="{BB962C8B-B14F-4D97-AF65-F5344CB8AC3E}">
        <p14:creationId xmlns:p14="http://schemas.microsoft.com/office/powerpoint/2010/main" val="2560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0590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Aharoni" pitchFamily="2" charset="-79"/>
              </a:rPr>
              <a:t>PENN STATE AE SENIOR CAPSTONE PROJECT</a:t>
            </a:r>
          </a:p>
          <a:p>
            <a:pPr algn="ctr"/>
            <a:r>
              <a:rPr lang="en-US" sz="1800" dirty="0" smtClean="0">
                <a:latin typeface="+mj-lt"/>
                <a:cs typeface="Aharoni" pitchFamily="2" charset="-79"/>
              </a:rPr>
              <a:t>JAAFAR AL AIDAROOS|  CONSTRUCTION MANAGEMENT</a:t>
            </a:r>
          </a:p>
          <a:p>
            <a:pPr algn="ctr"/>
            <a:r>
              <a:rPr lang="en-US" sz="1400" dirty="0" smtClean="0">
                <a:latin typeface="+mj-lt"/>
                <a:cs typeface="Aharoni" pitchFamily="2" charset="-79"/>
              </a:rPr>
              <a:t>ADVISOR: DR. CHIMAY ANUMBA</a:t>
            </a:r>
            <a:endParaRPr lang="en-US" sz="1400" dirty="0">
              <a:latin typeface="+mj-lt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7850" y="939555"/>
            <a:ext cx="7981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Photovoltaic Panels</a:t>
            </a:r>
          </a:p>
          <a:p>
            <a:pPr marL="342900" indent="-342900"/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821400" y="74632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Financial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800" y="2133600"/>
            <a:ext cx="6424143" cy="37276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3400" y="304800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Electric Loads &amp; Layout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828800" y="914400"/>
            <a:ext cx="547297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Summary of Calculations</a:t>
            </a:r>
          </a:p>
          <a:p>
            <a:endParaRPr lang="en-US" dirty="0" smtClean="0"/>
          </a:p>
          <a:p>
            <a:r>
              <a:rPr lang="en-US" dirty="0" smtClean="0"/>
              <a:t>System Covers 20% of the lighting system</a:t>
            </a:r>
          </a:p>
          <a:p>
            <a:r>
              <a:rPr lang="en-US" dirty="0" smtClean="0"/>
              <a:t>Annual Savings of $29,591 on Electric Bill</a:t>
            </a:r>
          </a:p>
          <a:p>
            <a:endParaRPr lang="en-US" dirty="0" smtClean="0"/>
          </a:p>
          <a:p>
            <a:r>
              <a:rPr lang="en-US" dirty="0" smtClean="0"/>
              <a:t>Power Factor = 1.0 of Lighting system</a:t>
            </a:r>
          </a:p>
          <a:p>
            <a:r>
              <a:rPr lang="en-US" dirty="0" smtClean="0"/>
              <a:t>134 kW / 650 kW = 20.615%</a:t>
            </a:r>
          </a:p>
          <a:p>
            <a:endParaRPr lang="en-US" dirty="0"/>
          </a:p>
        </p:txBody>
      </p:sp>
      <p:pic>
        <p:nvPicPr>
          <p:cNvPr id="26" name="Picture 25" descr="Solar Layout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7422" r="18306" b="1456"/>
          <a:stretch>
            <a:fillRect/>
          </a:stretch>
        </p:blipFill>
        <p:spPr bwMode="auto">
          <a:xfrm>
            <a:off x="4038600" y="3733800"/>
            <a:ext cx="4572000" cy="27971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Y:\_MJ\_JMA THESIS files\Thesis Report\PV\_J\3d Solar Layout zoo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1" b="2703"/>
          <a:stretch/>
        </p:blipFill>
        <p:spPr bwMode="auto">
          <a:xfrm>
            <a:off x="609600" y="4038600"/>
            <a:ext cx="3429000" cy="20212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0210800" y="1371600"/>
            <a:ext cx="739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000" dirty="0" smtClean="0"/>
              <a:t>System Cost per Watt: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Cost of Astronergy System= $1.97 per DC watt</a:t>
            </a:r>
            <a:endParaRPr lang="en-US" sz="2000" dirty="0" smtClean="0">
              <a:latin typeface="Times New Roman" pitchFamily="18" charset="0"/>
              <a:ea typeface="Candara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Gross Cost of installation = $5 per DC watt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(U.S. Dept of Energy)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0820400" y="2590800"/>
          <a:ext cx="6158136" cy="32204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27760"/>
                <a:gridCol w="1127760"/>
                <a:gridCol w="1127760"/>
                <a:gridCol w="1520778"/>
                <a:gridCol w="1254078"/>
              </a:tblGrid>
              <a:tr h="379588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Table 8.8.2:</a:t>
                      </a:r>
                      <a:endParaRPr lang="en-US" sz="1000" dirty="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Description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Monetary Values ($)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COST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  <a:tr h="56938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Estimated System Cost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Assumed Installation Gross Cost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$8,771,723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  <a:tr h="379588">
                <a:tc rowSpan="3"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FINANCIAL INCENTIVES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Pennsylvania SREC Market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/>
                        <a:t>$ 3,129,987</a:t>
                      </a:r>
                      <a:endParaRPr lang="en-US" sz="1600" b="1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  <a:tr h="56938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PA State SunShine Rebate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/>
                        <a:t>$ 52,500</a:t>
                      </a:r>
                      <a:endParaRPr lang="en-US" sz="1600" b="1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  <a:tr h="37958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Federal Tax Credit</a:t>
                      </a:r>
                      <a:endParaRPr lang="en-US" sz="1000" dirty="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/>
                        <a:t>$ 2,631,517</a:t>
                      </a:r>
                      <a:endParaRPr lang="en-US" sz="1600" b="1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  <a:tr h="33466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TOTAL SAVINGS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rgbClr val="2861A9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/>
                        <a:t>($ 2,957,719)</a:t>
                      </a:r>
                      <a:endParaRPr lang="en-US" sz="1600" b="1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  <a:tr h="569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ESTIMATED NET COST AT INSTALLATION:</a:t>
                      </a: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rgbClr val="2861A9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000000"/>
                        </a:solidFill>
                        <a:latin typeface="Times New Roman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$ 6,087,706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Candara"/>
                        <a:ea typeface="Candara"/>
                        <a:cs typeface="Arial"/>
                      </a:endParaRPr>
                    </a:p>
                  </a:txBody>
                  <a:tcPr marL="61889" marR="61889" marT="0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PHOTOVOLTAICS</a:t>
            </a:r>
          </a:p>
        </p:txBody>
      </p:sp>
    </p:spTree>
    <p:extLst>
      <p:ext uri="{BB962C8B-B14F-4D97-AF65-F5344CB8AC3E}">
        <p14:creationId xmlns:p14="http://schemas.microsoft.com/office/powerpoint/2010/main" val="2560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0590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Aharoni" pitchFamily="2" charset="-79"/>
              </a:rPr>
              <a:t>PENN STATE AE SENIOR CAPSTONE PROJECT</a:t>
            </a:r>
          </a:p>
          <a:p>
            <a:pPr algn="ctr"/>
            <a:r>
              <a:rPr lang="en-US" sz="1800" dirty="0" smtClean="0">
                <a:latin typeface="+mj-lt"/>
                <a:cs typeface="Aharoni" pitchFamily="2" charset="-79"/>
              </a:rPr>
              <a:t>JAAFAR AL AIDAROOS|  CONSTRUCTION MANAGEMENT</a:t>
            </a:r>
          </a:p>
          <a:p>
            <a:pPr algn="ctr"/>
            <a:r>
              <a:rPr lang="en-US" sz="1400" dirty="0" smtClean="0">
                <a:latin typeface="+mj-lt"/>
                <a:cs typeface="Aharoni" pitchFamily="2" charset="-79"/>
              </a:rPr>
              <a:t>ADVISOR: DR. CHIMAY ANUMBA</a:t>
            </a:r>
            <a:endParaRPr lang="en-US" sz="1400" dirty="0">
              <a:latin typeface="+mj-lt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7850" y="939555"/>
            <a:ext cx="7981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Changing the Structure of the Mezzanine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Assumptions and parameters</a:t>
            </a:r>
          </a:p>
          <a:p>
            <a:pPr marL="342900" indent="-342900"/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Process equipment penetration were not known, so structure was switched to steel to prevent delay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There is enough space for minor design modification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Typical Bay method fro calculations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Maintain original design of mezzanine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821400" y="74632"/>
            <a:ext cx="7981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Breadth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Steel load Calculation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3124200" cy="1945548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8440400" y="998150"/>
          <a:ext cx="8763000" cy="5250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3869"/>
                <a:gridCol w="1542914"/>
                <a:gridCol w="1571817"/>
                <a:gridCol w="1245738"/>
                <a:gridCol w="1354331"/>
                <a:gridCol w="1354331"/>
              </a:tblGrid>
              <a:tr h="3328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Typical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Bay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($)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 units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Loads</a:t>
                      </a:r>
                      <a:endParaRPr lang="en-US" sz="1800" b="1" dirty="0" smtClean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Girders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HSS 32” x 24” x 5/8”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$19,840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17.62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2’-0” wide x 3’-6” deep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$11,840</a:t>
                      </a:r>
                      <a:endParaRPr lang="en-US" sz="1800" b="1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42.56 </a:t>
                      </a:r>
                      <a:r>
                        <a:rPr lang="en-US" sz="1800" b="1" dirty="0" err="1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Beams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HSS 20” x 12” x 1/2’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$45,024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2.8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1’-0” wide x 2’-0” deep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/ft.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$35,840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4.3 </a:t>
                      </a:r>
                      <a:r>
                        <a:rPr lang="en-US" sz="1800" b="1" dirty="0" err="1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817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Slabs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CIP</a:t>
                      </a:r>
                      <a:r>
                        <a:rPr lang="en-US" sz="18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concrete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/sqft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$25,600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90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psf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8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Precast </a:t>
                      </a: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slab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/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sqft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$20,480</a:t>
                      </a:r>
                      <a:endParaRPr lang="en-US" sz="1800" b="1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275 </a:t>
                      </a:r>
                      <a:r>
                        <a:rPr lang="en-US" sz="1800" b="1" dirty="0" err="1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psf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Columns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HSS 12” x12” x 3/8”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$9,522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607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 kips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40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Precast Concrete 20” x 20”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/ft.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$3,600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1577 kips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34242"/>
              </p:ext>
            </p:extLst>
          </p:nvPr>
        </p:nvGraphicFramePr>
        <p:xfrm>
          <a:off x="9170829" y="4337304"/>
          <a:ext cx="8126571" cy="145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849"/>
                <a:gridCol w="1964462"/>
                <a:gridCol w="1489227"/>
                <a:gridCol w="1592829"/>
                <a:gridCol w="1182204"/>
              </a:tblGrid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of erecting a typical bay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per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sqft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32,251 SF)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Duration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Precast Concrete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$71,760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$70.10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$ 2,260,795.10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2861A9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35 Days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Steel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$99,986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$97.64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$ 3,148,987.64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2861A9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32.5 Days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</a:tbl>
          </a:graphicData>
        </a:graphic>
      </p:graphicFrame>
      <p:grpSp>
        <p:nvGrpSpPr>
          <p:cNvPr id="4" name="Group 14"/>
          <p:cNvGrpSpPr>
            <a:grpSpLocks/>
          </p:cNvGrpSpPr>
          <p:nvPr/>
        </p:nvGrpSpPr>
        <p:grpSpPr>
          <a:xfrm>
            <a:off x="4953000" y="304800"/>
            <a:ext cx="3919780" cy="3125230"/>
            <a:chOff x="0" y="0"/>
            <a:chExt cx="3067050" cy="2143125"/>
          </a:xfrm>
        </p:grpSpPr>
        <p:grpSp>
          <p:nvGrpSpPr>
            <p:cNvPr id="5" name="Group 15"/>
            <p:cNvGrpSpPr/>
            <p:nvPr/>
          </p:nvGrpSpPr>
          <p:grpSpPr>
            <a:xfrm>
              <a:off x="0" y="0"/>
              <a:ext cx="3067050" cy="2143125"/>
              <a:chOff x="0" y="0"/>
              <a:chExt cx="3067050" cy="214312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9" t="15714" r="1219"/>
              <a:stretch/>
            </p:blipFill>
            <p:spPr bwMode="auto">
              <a:xfrm>
                <a:off x="0" y="0"/>
                <a:ext cx="3067050" cy="2143125"/>
              </a:xfrm>
              <a:prstGeom prst="rect">
                <a:avLst/>
              </a:prstGeom>
              <a:ln w="38100" cap="sq">
                <a:solidFill>
                  <a:schemeClr val="bg1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57150" y="409575"/>
                <a:ext cx="1133475" cy="276225"/>
              </a:xfrm>
              <a:prstGeom prst="rect">
                <a:avLst/>
              </a:prstGeom>
              <a:ln w="38100" cap="sq">
                <a:solidFill>
                  <a:schemeClr val="bg1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ndara"/>
                    <a:ea typeface="Candara"/>
                    <a:cs typeface="Times New Roman"/>
                  </a:rPr>
                  <a:t>Concrete S.O.G.</a:t>
                </a:r>
              </a:p>
            </p:txBody>
          </p:sp>
        </p:grp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1762125" y="180975"/>
              <a:ext cx="1304925" cy="252095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ndara"/>
                  <a:ea typeface="Candara"/>
                  <a:cs typeface="Times New Roman"/>
                </a:rPr>
                <a:t>HSS 12x12Column</a:t>
              </a:r>
            </a:p>
          </p:txBody>
        </p:sp>
      </p:grp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4191000" cy="361759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</p:spTree>
    <p:extLst>
      <p:ext uri="{BB962C8B-B14F-4D97-AF65-F5344CB8AC3E}">
        <p14:creationId xmlns:p14="http://schemas.microsoft.com/office/powerpoint/2010/main" val="2560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0590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Aharoni" pitchFamily="2" charset="-79"/>
              </a:rPr>
              <a:t>PENN STATE AE SENIOR CAPSTONE PROJECT</a:t>
            </a:r>
          </a:p>
          <a:p>
            <a:pPr algn="ctr"/>
            <a:r>
              <a:rPr lang="en-US" sz="1800" dirty="0" smtClean="0">
                <a:latin typeface="+mj-lt"/>
                <a:cs typeface="Aharoni" pitchFamily="2" charset="-79"/>
              </a:rPr>
              <a:t>JAAFAR AL AIDAROOS|  CONSTRUCTION MANAGEMENT</a:t>
            </a:r>
          </a:p>
          <a:p>
            <a:pPr algn="ctr"/>
            <a:r>
              <a:rPr lang="en-US" sz="1400" dirty="0" smtClean="0">
                <a:latin typeface="+mj-lt"/>
                <a:cs typeface="Aharoni" pitchFamily="2" charset="-79"/>
              </a:rPr>
              <a:t>ADVISOR: DR. CHIMAY ANUMBA</a:t>
            </a:r>
            <a:endParaRPr lang="en-US" sz="1400" dirty="0">
              <a:latin typeface="+mj-lt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7850" y="939555"/>
            <a:ext cx="7981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Changing the Structure of the Mezzanine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Assumptions and parameters</a:t>
            </a:r>
          </a:p>
          <a:p>
            <a:pPr marL="342900" indent="-342900"/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Process equipment penetration were not known, so structure was switched to steel to prevent delay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There is enough space for minor design modification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Typical Bay method fro calculations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Maintain original design of mezzanine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821400" y="74632"/>
            <a:ext cx="7981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Breadth</a:t>
            </a:r>
          </a:p>
          <a:p>
            <a:pPr marL="0" indent="0" algn="ctr">
              <a:buFontTx/>
              <a:buNone/>
            </a:pPr>
            <a:r>
              <a:rPr lang="en-US" sz="2400" dirty="0" smtClean="0"/>
              <a:t>Steel load Calculation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7525998" y="998150"/>
          <a:ext cx="9677402" cy="5250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0621"/>
                <a:gridCol w="1703914"/>
                <a:gridCol w="1735833"/>
                <a:gridCol w="1375728"/>
                <a:gridCol w="1495653"/>
                <a:gridCol w="1495653"/>
              </a:tblGrid>
              <a:tr h="3328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Typical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Bay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($)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 units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Loads</a:t>
                      </a:r>
                      <a:endParaRPr lang="en-US" sz="1800" b="1" dirty="0" smtClean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Girders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HSS 32” x 24” x 5/8”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$19,840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17.62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2’-0” wide x 3’-6” deep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$11,840</a:t>
                      </a:r>
                      <a:endParaRPr lang="en-US" sz="1800" b="1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42.56 </a:t>
                      </a:r>
                      <a:r>
                        <a:rPr lang="en-US" sz="1800" b="1" dirty="0" err="1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Beams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HSS 20” x 12” x 1/2’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$45,024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2.8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1’-0” wide x 2’-0” deep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/ft.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$35,840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4.3 </a:t>
                      </a:r>
                      <a:r>
                        <a:rPr lang="en-US" sz="1800" b="1" dirty="0" err="1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klf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817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Slabs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CIP</a:t>
                      </a:r>
                      <a:r>
                        <a:rPr lang="en-US" sz="18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concrete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/sqft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$25,600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90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psf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8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Precast </a:t>
                      </a: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slab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/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sqft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$20,480</a:t>
                      </a:r>
                      <a:endParaRPr lang="en-US" sz="1800" b="1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17500" algn="l"/>
                          <a:tab pos="635000" algn="l"/>
                          <a:tab pos="952500" algn="l"/>
                          <a:tab pos="1270000" algn="l"/>
                          <a:tab pos="1587500" algn="l"/>
                          <a:tab pos="1905000" algn="l"/>
                          <a:tab pos="2222500" algn="l"/>
                          <a:tab pos="2540000" algn="l"/>
                          <a:tab pos="2857500" algn="l"/>
                          <a:tab pos="3175000" algn="l"/>
                          <a:tab pos="3492500" algn="l"/>
                          <a:tab pos="3810000" algn="l"/>
                        </a:tabLs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275 </a:t>
                      </a:r>
                      <a:r>
                        <a:rPr lang="en-US" sz="1800" b="1" dirty="0" err="1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psf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5250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Columns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HSS 12” x12” x 3/8”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 /ft.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$9,522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607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 kips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40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Precast Concrete 20” x 20”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/ft.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$3,600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E6EDA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1577 kips</a:t>
                      </a:r>
                      <a:endParaRPr lang="en-US" sz="1800" b="1" dirty="0">
                        <a:solidFill>
                          <a:srgbClr val="3E6EDA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34242"/>
              </p:ext>
            </p:extLst>
          </p:nvPr>
        </p:nvGraphicFramePr>
        <p:xfrm>
          <a:off x="9170829" y="4337304"/>
          <a:ext cx="8126571" cy="145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849"/>
                <a:gridCol w="1964462"/>
                <a:gridCol w="1489227"/>
                <a:gridCol w="1592829"/>
                <a:gridCol w="1182204"/>
              </a:tblGrid>
              <a:tr h="822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of erecting a typical bay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per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sqft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32,251 SF)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Duration 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Precast Concrete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$71,760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$70.10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$ 2,260,795.10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2861A9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35 Days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Steel</a:t>
                      </a:r>
                      <a:endParaRPr lang="en-US" sz="1800" b="1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$99,986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$97.64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$ 3,148,987.64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2861A9"/>
                          </a:solidFill>
                          <a:effectLst/>
                          <a:latin typeface="Times New Roman" pitchFamily="18" charset="0"/>
                          <a:ea typeface="Candara"/>
                          <a:cs typeface="Times New Roman" pitchFamily="18" charset="0"/>
                        </a:rPr>
                        <a:t>32.5 Days</a:t>
                      </a:r>
                      <a:endParaRPr lang="en-US" sz="1800" b="1" dirty="0">
                        <a:solidFill>
                          <a:srgbClr val="2861A9"/>
                        </a:solidFill>
                        <a:effectLst/>
                        <a:latin typeface="Times New Roman" pitchFamily="18" charset="0"/>
                        <a:ea typeface="Candara"/>
                        <a:cs typeface="Times New Roman" pitchFamily="18" charset="0"/>
                      </a:endParaRPr>
                    </a:p>
                  </a:txBody>
                  <a:tcPr marL="89452" marR="89452" marT="0" marB="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62000" y="762000"/>
            <a:ext cx="7981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Breadth Work</a:t>
            </a:r>
          </a:p>
          <a:p>
            <a:pPr algn="ctr"/>
            <a:r>
              <a:rPr lang="en-US" sz="2400" b="1" dirty="0" smtClean="0"/>
              <a:t>Precast Concrete Column Design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12”x12” HSS  	 20” x 20”  Precast Concrete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The </a:t>
            </a:r>
            <a:r>
              <a:rPr lang="en-US" sz="2400" dirty="0"/>
              <a:t>Column will have to have the following properties</a:t>
            </a:r>
            <a:r>
              <a:rPr lang="en-US" sz="2400" dirty="0" smtClean="0"/>
              <a:t>:</a:t>
            </a:r>
          </a:p>
          <a:p>
            <a:pPr lvl="0"/>
            <a:endParaRPr lang="en-US" sz="2400" i="1" dirty="0" smtClean="0"/>
          </a:p>
          <a:p>
            <a:pPr lvl="0"/>
            <a:r>
              <a:rPr lang="en-US" sz="2400" i="1" dirty="0" smtClean="0"/>
              <a:t>AS = 32 </a:t>
            </a:r>
            <a:r>
              <a:rPr lang="en-US" sz="2400" i="1" dirty="0" err="1" smtClean="0"/>
              <a:t>sq.in</a:t>
            </a:r>
            <a:endParaRPr lang="en-US" sz="2400" dirty="0" smtClean="0"/>
          </a:p>
          <a:p>
            <a:pPr lvl="0"/>
            <a:r>
              <a:rPr lang="en-US" sz="2400" i="1" dirty="0" smtClean="0"/>
              <a:t>Steel ratio = 0.08</a:t>
            </a:r>
            <a:endParaRPr lang="en-US" sz="2400" dirty="0" smtClean="0"/>
          </a:p>
          <a:p>
            <a:pPr lvl="0"/>
            <a:r>
              <a:rPr lang="en-US" sz="2400" i="1" dirty="0" err="1" smtClean="0"/>
              <a:t>f’c</a:t>
            </a:r>
            <a:r>
              <a:rPr lang="en-US" sz="2400" i="1" dirty="0" smtClean="0"/>
              <a:t> </a:t>
            </a:r>
            <a:r>
              <a:rPr lang="en-US" sz="2400" i="1" dirty="0"/>
              <a:t>(</a:t>
            </a:r>
            <a:r>
              <a:rPr lang="en-US" sz="2400" i="1" dirty="0" err="1"/>
              <a:t>ksi</a:t>
            </a:r>
            <a:r>
              <a:rPr lang="en-US" sz="2400" i="1" dirty="0"/>
              <a:t>)= </a:t>
            </a:r>
            <a:r>
              <a:rPr lang="en-US" sz="2400" i="1" dirty="0" smtClean="0"/>
              <a:t>4 x 0.92 = 3.68</a:t>
            </a:r>
            <a:endParaRPr lang="en-US" sz="2400" dirty="0"/>
          </a:p>
          <a:p>
            <a:pPr lvl="0"/>
            <a:r>
              <a:rPr lang="en-US" sz="2400" i="1" dirty="0" err="1"/>
              <a:t>Fy</a:t>
            </a:r>
            <a:r>
              <a:rPr lang="en-US" sz="2400" i="1" dirty="0"/>
              <a:t> (</a:t>
            </a:r>
            <a:r>
              <a:rPr lang="en-US" sz="2400" i="1" dirty="0" err="1"/>
              <a:t>ksi</a:t>
            </a:r>
            <a:r>
              <a:rPr lang="en-US" sz="2400" i="1" dirty="0"/>
              <a:t>) = </a:t>
            </a:r>
            <a:r>
              <a:rPr lang="en-US" sz="2400" i="1" dirty="0" smtClean="0"/>
              <a:t>60 x 0.08 = 4.8</a:t>
            </a:r>
            <a:endParaRPr lang="en-US" sz="2400" dirty="0"/>
          </a:p>
          <a:p>
            <a:pPr lvl="0"/>
            <a:r>
              <a:rPr lang="en-US" sz="2400" dirty="0" smtClean="0"/>
              <a:t>Total = 8.48 x 17 ft x 12in/ft) = 1729.92 kips</a:t>
            </a:r>
            <a:endParaRPr lang="en-US" sz="2400" dirty="0"/>
          </a:p>
          <a:p>
            <a:pPr lvl="0"/>
            <a:r>
              <a:rPr lang="en-US" sz="2400" i="1" dirty="0"/>
              <a:t>8 No. 18 (US)</a:t>
            </a: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PRECAST CONCRETE</a:t>
            </a:r>
          </a:p>
        </p:txBody>
      </p:sp>
    </p:spTree>
    <p:extLst>
      <p:ext uri="{BB962C8B-B14F-4D97-AF65-F5344CB8AC3E}">
        <p14:creationId xmlns:p14="http://schemas.microsoft.com/office/powerpoint/2010/main" val="2560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0590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Aharoni" pitchFamily="2" charset="-79"/>
              </a:rPr>
              <a:t>PENN STATE AE SENIOR CAPSTONE PROJECT</a:t>
            </a:r>
          </a:p>
          <a:p>
            <a:pPr algn="ctr"/>
            <a:r>
              <a:rPr lang="en-US" sz="1800" dirty="0" smtClean="0">
                <a:latin typeface="+mj-lt"/>
                <a:cs typeface="Aharoni" pitchFamily="2" charset="-79"/>
              </a:rPr>
              <a:t>JAAFAR AL AIDAROOS|  CONSTRUCTION MANAGEMENT</a:t>
            </a:r>
          </a:p>
          <a:p>
            <a:pPr algn="ctr"/>
            <a:r>
              <a:rPr lang="en-US" sz="1400" dirty="0" smtClean="0">
                <a:latin typeface="+mj-lt"/>
                <a:cs typeface="Aharoni" pitchFamily="2" charset="-79"/>
              </a:rPr>
              <a:t>ADVISOR: DR. CHIMAY ANUMBA</a:t>
            </a:r>
            <a:endParaRPr lang="en-US" sz="1400" dirty="0">
              <a:latin typeface="+mj-lt"/>
              <a:cs typeface="Aharoni" pitchFamily="2" charset="-79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 l="18125" t="21000" r="40000" b="10000"/>
          <a:stretch>
            <a:fillRect/>
          </a:stretch>
        </p:blipFill>
        <p:spPr bwMode="auto">
          <a:xfrm>
            <a:off x="685800" y="2209800"/>
            <a:ext cx="3962400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20625" t="23000" r="43750" b="16000"/>
          <a:stretch>
            <a:fillRect/>
          </a:stretch>
        </p:blipFill>
        <p:spPr bwMode="auto">
          <a:xfrm>
            <a:off x="5105400" y="2209800"/>
            <a:ext cx="3886200" cy="415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533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Finishes installed to walls on site and then hoisted into place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609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Finishes and wall preassembled in factory. Delivered and hoisted</a:t>
            </a:r>
            <a:endParaRPr lang="en-US" sz="2400" dirty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 l="10625" t="20000" r="8750" b="9000"/>
          <a:stretch>
            <a:fillRect/>
          </a:stretch>
        </p:blipFill>
        <p:spPr bwMode="auto">
          <a:xfrm>
            <a:off x="10744200" y="2514600"/>
            <a:ext cx="5867400" cy="322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7830800" y="1981200"/>
            <a:ext cx="4495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Contingency pipes should be cast in structural Slabs as an outlet pipe for seepage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Electrical service shall also be connected to the main switch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Gap in the between bathroom and structural slab will be packed with non-shrink grout around perimeters</a:t>
            </a:r>
          </a:p>
          <a:p>
            <a:endParaRPr lang="en-US" dirty="0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 cstate="print"/>
          <a:srcRect l="60625" t="22000" r="11875" b="29000"/>
          <a:stretch>
            <a:fillRect/>
          </a:stretch>
        </p:blipFill>
        <p:spPr bwMode="auto">
          <a:xfrm>
            <a:off x="23774400" y="152400"/>
            <a:ext cx="3352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6" cstate="print"/>
          <a:srcRect l="60625" t="32000" r="11875" b="22000"/>
          <a:stretch>
            <a:fillRect/>
          </a:stretch>
        </p:blipFill>
        <p:spPr bwMode="auto">
          <a:xfrm>
            <a:off x="22098000" y="2895600"/>
            <a:ext cx="3352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560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1600" y="13076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  <a:cs typeface="Aharoni" pitchFamily="2" charset="-79"/>
              </a:rPr>
              <a:t>West </a:t>
            </a:r>
            <a:r>
              <a:rPr lang="en-US" sz="2800" b="1" dirty="0" err="1" smtClean="0">
                <a:latin typeface="+mj-lt"/>
                <a:cs typeface="Aharoni" pitchFamily="2" charset="-79"/>
              </a:rPr>
              <a:t>Fuala</a:t>
            </a:r>
            <a:r>
              <a:rPr lang="en-US" sz="2800" b="1" dirty="0" smtClean="0">
                <a:latin typeface="+mj-lt"/>
                <a:cs typeface="Aharoni" pitchFamily="2" charset="-79"/>
              </a:rPr>
              <a:t> Plant Expansion</a:t>
            </a:r>
          </a:p>
          <a:p>
            <a:pPr algn="ctr"/>
            <a:r>
              <a:rPr lang="en-US" sz="1800" b="1" dirty="0" smtClean="0">
                <a:latin typeface="+mj-lt"/>
                <a:cs typeface="Aharoni" pitchFamily="2" charset="-79"/>
              </a:rPr>
              <a:t>Abu Dhabi, PA</a:t>
            </a:r>
          </a:p>
          <a:p>
            <a:pPr algn="ctr"/>
            <a:endParaRPr lang="en-US" sz="2800" b="1" dirty="0">
              <a:latin typeface="+mj-lt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590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Aharoni" pitchFamily="2" charset="-79"/>
              </a:rPr>
              <a:t>PENN STATE AE SENIOR CAPSTONE PROJECT</a:t>
            </a:r>
          </a:p>
          <a:p>
            <a:pPr algn="ctr"/>
            <a:r>
              <a:rPr lang="en-US" sz="1800" dirty="0" smtClean="0">
                <a:latin typeface="+mj-lt"/>
                <a:cs typeface="Aharoni" pitchFamily="2" charset="-79"/>
              </a:rPr>
              <a:t>JAAFAR AL AIDAROOS|  CONSTRUCTION MANAGEMENT</a:t>
            </a:r>
          </a:p>
          <a:p>
            <a:pPr algn="ctr"/>
            <a:r>
              <a:rPr lang="en-US" sz="1400" dirty="0" smtClean="0">
                <a:latin typeface="+mj-lt"/>
                <a:cs typeface="Aharoni" pitchFamily="2" charset="-79"/>
              </a:rPr>
              <a:t>ADVISOR: DR. CHIMAY ANUMBA</a:t>
            </a:r>
            <a:endParaRPr lang="en-US" sz="1400" dirty="0">
              <a:latin typeface="+mj-lt"/>
              <a:cs typeface="Aharoni" pitchFamily="2" charset="-79"/>
            </a:endParaRPr>
          </a:p>
        </p:txBody>
      </p:sp>
      <p:sp useBgFill="1">
        <p:nvSpPr>
          <p:cNvPr id="9" name="TextBox 8"/>
          <p:cNvSpPr txBox="1"/>
          <p:nvPr/>
        </p:nvSpPr>
        <p:spPr>
          <a:xfrm>
            <a:off x="0" y="13075"/>
            <a:ext cx="4038600" cy="57554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latin typeface="+mj-lt"/>
            </a:endParaRPr>
          </a:p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PRESENTATION OUTLINE:</a:t>
            </a:r>
          </a:p>
          <a:p>
            <a:pPr>
              <a:defRPr/>
            </a:pPr>
            <a:endParaRPr lang="en-US" sz="800" dirty="0">
              <a:latin typeface="+mj-lt"/>
              <a:cs typeface="Aharoni" pitchFamily="2" charset="-79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+mj-lt"/>
                <a:cs typeface="Aharoni" pitchFamily="2" charset="-79"/>
              </a:rPr>
              <a:t>PROJECT </a:t>
            </a:r>
            <a:r>
              <a:rPr lang="en-US" sz="1400" dirty="0" smtClean="0">
                <a:latin typeface="+mj-lt"/>
                <a:cs typeface="Aharoni" pitchFamily="2" charset="-79"/>
              </a:rPr>
              <a:t>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cs typeface="Aharoni" pitchFamily="2" charset="-79"/>
              </a:rPr>
              <a:t>ANALYSIS #1: </a:t>
            </a:r>
            <a:r>
              <a:rPr lang="en-US" sz="1400" dirty="0" smtClean="0">
                <a:cs typeface="Aharoni" pitchFamily="2" charset="-79"/>
              </a:rPr>
              <a:t>Energy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Conceptual Design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Solar </a:t>
            </a:r>
            <a:r>
              <a:rPr lang="en-US" sz="1400" dirty="0" err="1" smtClean="0">
                <a:cs typeface="Aharoni" pitchFamily="2" charset="-79"/>
              </a:rPr>
              <a:t>Analaysis</a:t>
            </a:r>
            <a:endParaRPr lang="en-US" sz="1400" dirty="0" smtClean="0">
              <a:cs typeface="Aharoni" pitchFamily="2" charset="-79"/>
            </a:endParaRP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Solar Studies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Ecotect Solar Radiation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Application to 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cs typeface="Aharoni" pitchFamily="2" charset="-79"/>
              </a:rPr>
              <a:t>Recommendations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+mj-lt"/>
                <a:cs typeface="Aharoni" pitchFamily="2" charset="-79"/>
              </a:rPr>
              <a:t>ANALYSIS #2: Photovoltaic Array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Electrical Systems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Solar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PV systems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Layout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Electrical Energy production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Financial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 dirty="0" smtClean="0">
                <a:latin typeface="+mj-lt"/>
                <a:cs typeface="Aharoni" pitchFamily="2" charset="-79"/>
              </a:rPr>
              <a:t>Recommendation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67850" y="939555"/>
            <a:ext cx="798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Bathroom Prefabrication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821400" y="74632"/>
            <a:ext cx="7981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Breadth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r>
              <a:rPr lang="en-US" sz="2400" dirty="0" smtClean="0"/>
              <a:t>Steel load Calculation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</p:spTree>
    <p:extLst>
      <p:ext uri="{BB962C8B-B14F-4D97-AF65-F5344CB8AC3E}">
        <p14:creationId xmlns:p14="http://schemas.microsoft.com/office/powerpoint/2010/main" val="2560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38600" y="9906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Issue</a:t>
            </a: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100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Energy issue - High energy demand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Many Structural trades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Congestion in Area O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591800" y="1371600"/>
            <a:ext cx="7315200" cy="3416320"/>
            <a:chOff x="18669000" y="927080"/>
            <a:chExt cx="7315200" cy="3416320"/>
          </a:xfrm>
        </p:grpSpPr>
        <p:sp>
          <p:nvSpPr>
            <p:cNvPr id="15" name="TextBox 14"/>
            <p:cNvSpPr txBox="1"/>
            <p:nvPr/>
          </p:nvSpPr>
          <p:spPr>
            <a:xfrm>
              <a:off x="18669000" y="927080"/>
              <a:ext cx="73152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Thesis Proposal</a:t>
              </a:r>
            </a:p>
            <a:p>
              <a:endParaRPr lang="en-US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Energy Analysis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Photovoltaic Panels</a:t>
              </a:r>
            </a:p>
            <a:p>
              <a:pPr marL="635000" indent="-317500"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Breadth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Structure modification to Precast Concrete Mezzanine</a:t>
              </a:r>
            </a:p>
            <a:p>
              <a:pPr marL="635000" indent="-317500"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Breadth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Precast Prefabrication of Bathroom walls in Area O</a:t>
              </a:r>
            </a:p>
            <a:p>
              <a:pPr algn="ctr"/>
              <a:endParaRPr lang="en-US" sz="24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669000" y="1600200"/>
              <a:ext cx="7239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669000" y="2070080"/>
              <a:ext cx="7239000" cy="6858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669000" y="2743200"/>
              <a:ext cx="7239000" cy="762000"/>
            </a:xfrm>
            <a:prstGeom prst="rect">
              <a:avLst/>
            </a:prstGeom>
            <a:solidFill>
              <a:srgbClr val="FFC000">
                <a:alpha val="43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669000" y="3505200"/>
              <a:ext cx="72390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9431000" y="1371600"/>
            <a:ext cx="647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Type of Analysis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Promote a better long term sustainable design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Generate Sustainable Energy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Modify Structure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Utilizing prefabrication to reduce congestions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34" name="TextBox 33"/>
          <p:cNvSpPr txBox="1"/>
          <p:nvPr/>
        </p:nvSpPr>
        <p:spPr>
          <a:xfrm>
            <a:off x="0" y="609600"/>
            <a:ext cx="4038600" cy="3170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OUTLINE:</a:t>
            </a:r>
          </a:p>
          <a:p>
            <a:pPr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PROJECT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2164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87000" y="914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602200" y="628629"/>
            <a:ext cx="8153400" cy="54251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86000"/>
            <a:ext cx="5973009" cy="110505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1676400"/>
            <a:ext cx="3429480" cy="581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1000" y="1295400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Energy Analysis</a:t>
            </a: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Produces an Energy model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Used throughout design stage to assess the effect of design changes on the energy usage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87000" y="990600"/>
            <a:ext cx="6477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Tools</a:t>
            </a:r>
          </a:p>
          <a:p>
            <a:pPr marL="0" indent="0" algn="ctr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AutoDesk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Project Vasari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BIM Model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21400" y="1143000"/>
            <a:ext cx="6781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Energy </a:t>
            </a:r>
            <a:r>
              <a:rPr lang="en-US" sz="2400" dirty="0"/>
              <a:t>model</a:t>
            </a:r>
          </a:p>
          <a:p>
            <a:pPr marL="0" indent="0">
              <a:spcBef>
                <a:spcPts val="250"/>
              </a:spcBef>
            </a:pPr>
            <a:endParaRPr lang="en-US" sz="2400" dirty="0" smtClean="0"/>
          </a:p>
          <a:p>
            <a:pPr marL="0" indent="0">
              <a:spcBef>
                <a:spcPts val="250"/>
              </a:spcBef>
            </a:pPr>
            <a:endParaRPr lang="en-US" sz="2400" dirty="0"/>
          </a:p>
          <a:p>
            <a:pPr marL="457200" indent="-457200">
              <a:spcBef>
                <a:spcPts val="250"/>
              </a:spcBef>
              <a:buFont typeface="+mj-lt"/>
              <a:buAutoNum type="arabicPeriod"/>
            </a:pPr>
            <a:r>
              <a:rPr lang="en-US" sz="2400" dirty="0"/>
              <a:t>Create or import </a:t>
            </a:r>
            <a:r>
              <a:rPr lang="en-US" sz="2400" dirty="0" smtClean="0"/>
              <a:t>building model</a:t>
            </a:r>
            <a:endParaRPr lang="en-US" sz="2400" dirty="0"/>
          </a:p>
          <a:p>
            <a:pPr marL="457200" indent="-457200">
              <a:spcBef>
                <a:spcPts val="250"/>
              </a:spcBef>
              <a:buFont typeface="+mj-lt"/>
              <a:buAutoNum type="arabicPeriod"/>
            </a:pPr>
            <a:r>
              <a:rPr lang="en-US" sz="2400" dirty="0"/>
              <a:t>Import </a:t>
            </a:r>
            <a:r>
              <a:rPr lang="en-US" sz="2400" dirty="0" smtClean="0"/>
              <a:t>parameters</a:t>
            </a:r>
          </a:p>
          <a:p>
            <a:pPr marL="457200" indent="-457200">
              <a:spcBef>
                <a:spcPts val="250"/>
              </a:spcBef>
              <a:buFont typeface="+mj-lt"/>
              <a:buAutoNum type="arabicPeriod"/>
            </a:pPr>
            <a:r>
              <a:rPr lang="en-US" sz="2400" dirty="0" smtClean="0"/>
              <a:t>Run Energy model Analysis</a:t>
            </a:r>
          </a:p>
          <a:p>
            <a:pPr marL="457200" indent="-457200">
              <a:spcBef>
                <a:spcPts val="250"/>
              </a:spcBef>
              <a:buFont typeface="+mj-lt"/>
              <a:buAutoNum type="arabicPeriod"/>
            </a:pPr>
            <a:r>
              <a:rPr lang="en-US" sz="2400" dirty="0" smtClean="0"/>
              <a:t>Analyze BIM model</a:t>
            </a:r>
          </a:p>
          <a:p>
            <a:pPr marL="457200" indent="-457200">
              <a:spcBef>
                <a:spcPts val="250"/>
              </a:spcBef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spcBef>
                <a:spcPts val="250"/>
              </a:spcBef>
            </a:pPr>
            <a:r>
              <a:rPr lang="en-US" sz="2400" dirty="0" smtClean="0"/>
              <a:t>Parameters:</a:t>
            </a:r>
          </a:p>
          <a:p>
            <a:pPr marL="914400" lvl="1" indent="-457200">
              <a:spcBef>
                <a:spcPts val="250"/>
              </a:spcBef>
              <a:buFont typeface="Arial" pitchFamily="34" charset="0"/>
              <a:buChar char="•"/>
            </a:pPr>
            <a:r>
              <a:rPr lang="en-US" sz="2400" dirty="0" smtClean="0"/>
              <a:t>Manufacturing</a:t>
            </a:r>
          </a:p>
          <a:p>
            <a:pPr marL="914400" lvl="1" indent="-457200">
              <a:spcBef>
                <a:spcPts val="250"/>
              </a:spcBef>
              <a:buFont typeface="Arial" pitchFamily="34" charset="0"/>
              <a:buChar char="•"/>
            </a:pPr>
            <a:r>
              <a:rPr lang="en-US" sz="2400" dirty="0" smtClean="0"/>
              <a:t>Harrisburg, PA</a:t>
            </a:r>
          </a:p>
          <a:p>
            <a:pPr marL="914400" lvl="1" indent="-457200">
              <a:spcBef>
                <a:spcPts val="250"/>
              </a:spcBef>
              <a:buFont typeface="Arial" pitchFamily="34" charset="0"/>
              <a:buChar char="•"/>
            </a:pPr>
            <a:r>
              <a:rPr lang="en-US" sz="2400" dirty="0" smtClean="0"/>
              <a:t>24/7 facility</a:t>
            </a:r>
          </a:p>
          <a:p>
            <a:pPr marL="914400" lvl="1" indent="-457200">
              <a:spcBef>
                <a:spcPts val="250"/>
              </a:spcBef>
              <a:buFont typeface="Arial" pitchFamily="34" charset="0"/>
              <a:buChar char="•"/>
            </a:pPr>
            <a:r>
              <a:rPr lang="en-US" sz="2400" dirty="0" smtClean="0"/>
              <a:t>One HVAC system</a:t>
            </a:r>
          </a:p>
        </p:txBody>
      </p:sp>
      <p:pic>
        <p:nvPicPr>
          <p:cNvPr id="15" name="Picture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07800" y="2286000"/>
            <a:ext cx="2538139" cy="20054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 useBgFill="1">
        <p:nvSpPr>
          <p:cNvPr id="16" name="TextBox 15"/>
          <p:cNvSpPr txBox="1"/>
          <p:nvPr/>
        </p:nvSpPr>
        <p:spPr>
          <a:xfrm>
            <a:off x="0" y="761046"/>
            <a:ext cx="4191000" cy="51165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Studies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Ecotect Solar Radiation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Propose Solar Design Change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Effect on 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</p:txBody>
      </p:sp>
    </p:spTree>
    <p:extLst>
      <p:ext uri="{BB962C8B-B14F-4D97-AF65-F5344CB8AC3E}">
        <p14:creationId xmlns:p14="http://schemas.microsoft.com/office/powerpoint/2010/main" val="61225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0" y="1219200"/>
            <a:ext cx="5257800" cy="419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BIM - Energy Analysis</a:t>
            </a:r>
            <a:endParaRPr lang="en-US" sz="2400" dirty="0"/>
          </a:p>
          <a:p>
            <a:pPr marL="0" indent="0" algn="ctr">
              <a:buFontTx/>
              <a:buNone/>
            </a:pPr>
            <a:r>
              <a:rPr lang="en-US" sz="2400" dirty="0"/>
              <a:t>Energy model</a:t>
            </a:r>
          </a:p>
          <a:p>
            <a:pPr marL="0" indent="0">
              <a:spcBef>
                <a:spcPts val="250"/>
              </a:spcBef>
            </a:pPr>
            <a:endParaRPr lang="en-US" sz="2400" dirty="0" smtClean="0"/>
          </a:p>
          <a:p>
            <a:pPr marL="0" indent="0"/>
            <a:r>
              <a:rPr lang="en-US" sz="2400" dirty="0" smtClean="0"/>
              <a:t>Information produced: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Building performance Factor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Energy Use intensity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Life Cycle Energy 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Renewable Energy Potential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Emissions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Annual Energy 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Et cetera</a:t>
            </a:r>
            <a:endParaRPr lang="en-US" sz="2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5486400"/>
            <a:ext cx="5973009" cy="1105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44200" y="1295400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algn="ctr"/>
            <a:r>
              <a:rPr lang="en-US" sz="2400" dirty="0" smtClean="0"/>
              <a:t>Energy Model Report</a:t>
            </a:r>
            <a:endParaRPr lang="en-US" sz="24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33600"/>
            <a:ext cx="8309591" cy="31242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2133600"/>
            <a:ext cx="7944743" cy="3124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6" name="TextBox 15"/>
          <p:cNvSpPr txBox="1"/>
          <p:nvPr/>
        </p:nvSpPr>
        <p:spPr>
          <a:xfrm>
            <a:off x="0" y="761046"/>
            <a:ext cx="4191000" cy="51165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nformation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Studies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Ecotect Solar Radiation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Propose Solar Design Change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Effect on 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</p:txBody>
      </p:sp>
    </p:spTree>
    <p:extLst>
      <p:ext uri="{BB962C8B-B14F-4D97-AF65-F5344CB8AC3E}">
        <p14:creationId xmlns:p14="http://schemas.microsoft.com/office/powerpoint/2010/main" val="37405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 cstate="print"/>
          <a:srcRect l="1965" r="3702"/>
          <a:stretch>
            <a:fillRect/>
          </a:stretch>
        </p:blipFill>
        <p:spPr bwMode="auto">
          <a:xfrm>
            <a:off x="4312066" y="3270282"/>
            <a:ext cx="3460334" cy="26733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0" y="5486400"/>
            <a:ext cx="5973009" cy="1105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07000" y="1066800"/>
            <a:ext cx="514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Ecotect Solar Radiation</a:t>
            </a:r>
          </a:p>
          <a:p>
            <a:pPr marL="317500"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17500"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 cstate="print"/>
          <a:srcRect l="3125" t="4424" r="4018" b="6532"/>
          <a:stretch/>
        </p:blipFill>
        <p:spPr bwMode="auto">
          <a:xfrm>
            <a:off x="10972800" y="3200400"/>
            <a:ext cx="3352800" cy="2594415"/>
          </a:xfrm>
          <a:prstGeom prst="rect">
            <a:avLst/>
          </a:prstGeom>
          <a:ln w="38100" cap="sq" cmpd="sng" algn="ctr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257479"/>
            <a:ext cx="3429000" cy="27811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35000" y="1295400"/>
            <a:ext cx="3643578" cy="27237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 Box 276"/>
          <p:cNvSpPr txBox="1">
            <a:spLocks noChangeArrowheads="1"/>
          </p:cNvSpPr>
          <p:nvPr/>
        </p:nvSpPr>
        <p:spPr bwMode="auto">
          <a:xfrm>
            <a:off x="14554200" y="4876800"/>
            <a:ext cx="3826346" cy="38572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ndara"/>
                <a:cs typeface="Times New Roman" pitchFamily="18" charset="0"/>
              </a:rPr>
              <a:t>July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ndara"/>
                <a:cs typeface="Times New Roman" pitchFamily="18" charset="0"/>
              </a:rPr>
              <a:t>11th, 2012</a:t>
            </a:r>
          </a:p>
        </p:txBody>
      </p:sp>
      <p:sp>
        <p:nvSpPr>
          <p:cNvPr id="21" name="Text Box 274"/>
          <p:cNvSpPr txBox="1">
            <a:spLocks noChangeArrowheads="1"/>
          </p:cNvSpPr>
          <p:nvPr/>
        </p:nvSpPr>
        <p:spPr bwMode="auto">
          <a:xfrm>
            <a:off x="8229600" y="4800600"/>
            <a:ext cx="2357802" cy="162193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ndara"/>
                <a:cs typeface="Times New Roman" pitchFamily="18" charset="0"/>
              </a:rPr>
              <a:t> Nov </a:t>
            </a: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ndara"/>
                <a:cs typeface="Times New Roman" pitchFamily="18" charset="0"/>
              </a:rPr>
              <a:t>14th, 2012</a:t>
            </a:r>
          </a:p>
        </p:txBody>
      </p:sp>
      <p:pic>
        <p:nvPicPr>
          <p:cNvPr id="22" name="Picture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479000" y="1066800"/>
            <a:ext cx="3499485" cy="24745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59600" y="2743200"/>
            <a:ext cx="3240121" cy="26176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10591800" y="6096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29" name="TextBox 28"/>
          <p:cNvSpPr txBox="1"/>
          <p:nvPr/>
        </p:nvSpPr>
        <p:spPr>
          <a:xfrm>
            <a:off x="0" y="761046"/>
            <a:ext cx="4191000" cy="51165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nformation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Solar Studies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Ecotect Solar Radiation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Propose Solar Design Change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Effect on 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9000" y="6096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Solar Studies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6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8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86200" y="990600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Example of design change from Solar Analysis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/>
            <a:r>
              <a:rPr lang="en-US" sz="2400" dirty="0" smtClean="0"/>
              <a:t>Proposed Design Changes:</a:t>
            </a:r>
          </a:p>
          <a:p>
            <a:pPr marL="0" indent="0" algn="ctr">
              <a:buFont typeface="Arial" pitchFamily="34" charset="0"/>
              <a:buChar char="•"/>
            </a:pPr>
            <a:r>
              <a:rPr lang="en-US" sz="2400" dirty="0" smtClean="0"/>
              <a:t> Glazing from 20% to 40%</a:t>
            </a:r>
          </a:p>
          <a:p>
            <a:pPr marL="0" indent="0" algn="ctr">
              <a:buFontTx/>
              <a:buNone/>
            </a:pPr>
            <a:endParaRPr lang="en-US" sz="2400" dirty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600" y="5752946"/>
            <a:ext cx="5973009" cy="1105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92950" y="1219200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algn="ctr"/>
            <a:r>
              <a:rPr lang="en-US" sz="2400" dirty="0" smtClean="0"/>
              <a:t>Energy Model Report</a:t>
            </a:r>
            <a:endParaRPr lang="en-US" sz="2400" dirty="0"/>
          </a:p>
        </p:txBody>
      </p:sp>
      <p:pic>
        <p:nvPicPr>
          <p:cNvPr id="24" name="Picture 2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0400"/>
            <a:ext cx="1947546" cy="12014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200400"/>
            <a:ext cx="1947546" cy="12014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1920329"/>
            <a:ext cx="8754693" cy="29325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7909"/>
          <a:stretch>
            <a:fillRect/>
          </a:stretch>
        </p:blipFill>
        <p:spPr bwMode="auto">
          <a:xfrm>
            <a:off x="9220200" y="3810000"/>
            <a:ext cx="9067800" cy="181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2516" r="8176"/>
          <a:stretch>
            <a:fillRect/>
          </a:stretch>
        </p:blipFill>
        <p:spPr bwMode="auto">
          <a:xfrm>
            <a:off x="9220200" y="1600200"/>
            <a:ext cx="9067800" cy="178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9126200" y="496832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HVAC Cost increases from $55,000 to $131,000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8" name="TextBox 17"/>
          <p:cNvSpPr txBox="1"/>
          <p:nvPr/>
        </p:nvSpPr>
        <p:spPr>
          <a:xfrm>
            <a:off x="0" y="761046"/>
            <a:ext cx="4191000" cy="51165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nformation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Studies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Ecotect Solar Radiation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Propose Solar Design Change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Effect on 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Recommendations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</p:txBody>
      </p:sp>
    </p:spTree>
    <p:extLst>
      <p:ext uri="{BB962C8B-B14F-4D97-AF65-F5344CB8AC3E}">
        <p14:creationId xmlns:p14="http://schemas.microsoft.com/office/powerpoint/2010/main" val="40287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48800" y="838201"/>
            <a:ext cx="79819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dirty="0" smtClean="0"/>
              <a:t>Energy Analysis</a:t>
            </a:r>
          </a:p>
          <a:p>
            <a:pPr marL="0" indent="0" algn="ctr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Conclusion: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Does not affect schedule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 cost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 more sustainable long-term design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 possibility of cost reduction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Up to 25% of Energy requirements at day through lighting concepts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Recommendation: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400" dirty="0" smtClean="0"/>
              <a:t> Project Team utilize this tool to enhance and produce a more sustainable design in the long run</a:t>
            </a:r>
          </a:p>
          <a:p>
            <a:pPr marL="0" indent="0">
              <a:buFontTx/>
              <a:buNone/>
            </a:pPr>
            <a:endParaRPr lang="en-US" sz="2400" dirty="0"/>
          </a:p>
          <a:p>
            <a:pPr marL="342900" indent="-342900" algn="ctr">
              <a:buFont typeface="Arial" pitchFamily="34" charset="0"/>
              <a:buChar char="•"/>
            </a:pPr>
            <a:endParaRPr lang="en-US" sz="2400" dirty="0" smtClean="0"/>
          </a:p>
          <a:p>
            <a:pPr marL="0" indent="0" algn="ctr">
              <a:buFontTx/>
              <a:buNone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JAAFAR AL AIDAROOS | CONSTRUCTION MANAGEMENT</a:t>
            </a:r>
          </a:p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PENN STATE AE SENIOR CAPSTONE PROJECT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ADVISOR: DR. CHIMAY ANUMBA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WEST FUALA PLANT EXPANSION</a:t>
            </a:r>
          </a:p>
        </p:txBody>
      </p:sp>
      <p:sp useBgFill="1">
        <p:nvSpPr>
          <p:cNvPr id="10" name="TextBox 9"/>
          <p:cNvSpPr txBox="1"/>
          <p:nvPr/>
        </p:nvSpPr>
        <p:spPr>
          <a:xfrm>
            <a:off x="0" y="761046"/>
            <a:ext cx="4191000" cy="51165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OUTLINE: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PROJECT BACKGROUND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ANALYSIS #1: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nformation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Analysis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Solar Studies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Ecotect Solar Radiation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Propose Solar Design Change</a:t>
            </a:r>
          </a:p>
          <a:p>
            <a:pPr marL="1771650" lvl="3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Effect on Energy model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Recommendations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#2: Photovoltaic Array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#3: Structural Modification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ANALYSIS #4: Bathroom Prefabrication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LESSONS LEARNED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ACKNOWLEDGEMENTS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ENERGY ANALYSIS</a:t>
            </a:r>
          </a:p>
        </p:txBody>
      </p:sp>
    </p:spTree>
    <p:extLst>
      <p:ext uri="{BB962C8B-B14F-4D97-AF65-F5344CB8AC3E}">
        <p14:creationId xmlns:p14="http://schemas.microsoft.com/office/powerpoint/2010/main" val="18205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8470</TotalTime>
  <Words>4982</Words>
  <Application>Microsoft Office PowerPoint</Application>
  <PresentationFormat>Custom</PresentationFormat>
  <Paragraphs>1655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Verve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Jaafar M Al aidaroos</cp:lastModifiedBy>
  <cp:revision>431</cp:revision>
  <dcterms:created xsi:type="dcterms:W3CDTF">2006-11-29T18:17:25Z</dcterms:created>
  <dcterms:modified xsi:type="dcterms:W3CDTF">2012-04-12T20:36:29Z</dcterms:modified>
</cp:coreProperties>
</file>